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4" r:id="rId1"/>
  </p:sldMasterIdLst>
  <p:sldIdLst>
    <p:sldId id="256" r:id="rId2"/>
    <p:sldId id="258" r:id="rId3"/>
    <p:sldId id="259" r:id="rId4"/>
    <p:sldId id="272" r:id="rId5"/>
    <p:sldId id="260" r:id="rId6"/>
    <p:sldId id="261" r:id="rId7"/>
    <p:sldId id="262" r:id="rId8"/>
    <p:sldId id="263" r:id="rId9"/>
    <p:sldId id="264" r:id="rId10"/>
    <p:sldId id="265" r:id="rId11"/>
    <p:sldId id="266" r:id="rId12"/>
    <p:sldId id="268" r:id="rId13"/>
    <p:sldId id="269"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73" r:id="rId27"/>
    <p:sldId id="27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an alzahrani" initials="ra" lastIdx="2" clrIdx="0">
    <p:extLst>
      <p:ext uri="{19B8F6BF-5375-455C-9EA6-DF929625EA0E}">
        <p15:presenceInfo xmlns:p15="http://schemas.microsoft.com/office/powerpoint/2012/main" userId="0d874427e4c877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60"/>
  </p:normalViewPr>
  <p:slideViewPr>
    <p:cSldViewPr snapToGrid="0">
      <p:cViewPr varScale="1">
        <p:scale>
          <a:sx n="87" d="100"/>
          <a:sy n="87" d="100"/>
        </p:scale>
        <p:origin x="51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835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847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824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1949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097280" y="2582334"/>
            <a:ext cx="4937760" cy="33782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217920" y="2582334"/>
            <a:ext cx="4937760" cy="33782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195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605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0084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3/10/2019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295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4626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516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4510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3/10/2019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55547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C29E454F-FB2B-46CA-AD8E-47EE327414A2}"/>
              </a:ext>
            </a:extLst>
          </p:cNvPr>
          <p:cNvSpPr txBox="1"/>
          <p:nvPr/>
        </p:nvSpPr>
        <p:spPr>
          <a:xfrm>
            <a:off x="190500" y="247650"/>
            <a:ext cx="11887200" cy="6247864"/>
          </a:xfrm>
          <a:prstGeom prst="rect">
            <a:avLst/>
          </a:prstGeom>
          <a:noFill/>
        </p:spPr>
        <p:txBody>
          <a:bodyPr wrap="square" rtlCol="1">
            <a:spAutoFit/>
          </a:bodyPr>
          <a:lstStyle/>
          <a:p>
            <a:pPr rtl="1"/>
            <a:r>
              <a:rPr lang="ar-SA" dirty="0"/>
              <a:t> </a:t>
            </a:r>
            <a:endParaRPr lang="en-US" dirty="0"/>
          </a:p>
          <a:p>
            <a:pPr algn="ctr" rtl="1"/>
            <a:r>
              <a:rPr lang="en-US" sz="2800" dirty="0"/>
              <a:t>LANE-697</a:t>
            </a:r>
          </a:p>
          <a:p>
            <a:pPr algn="ctr" rtl="1"/>
            <a:r>
              <a:rPr lang="en-US" sz="2800" dirty="0"/>
              <a:t> </a:t>
            </a:r>
          </a:p>
          <a:p>
            <a:pPr algn="ctr" rtl="1"/>
            <a:r>
              <a:rPr lang="en-US" sz="2800" dirty="0"/>
              <a:t>Special topics in linguistics  </a:t>
            </a:r>
          </a:p>
          <a:p>
            <a:pPr algn="ctr" rtl="1"/>
            <a:r>
              <a:rPr lang="en-US" sz="2800" dirty="0"/>
              <a:t>2</a:t>
            </a:r>
            <a:r>
              <a:rPr lang="en-US" sz="2800" baseline="30000" dirty="0"/>
              <a:t>ST</a:t>
            </a:r>
            <a:r>
              <a:rPr lang="en-US" sz="2800" dirty="0"/>
              <a:t> SEMSTER 2019</a:t>
            </a:r>
          </a:p>
          <a:p>
            <a:pPr algn="ctr" rtl="1"/>
            <a:r>
              <a:rPr lang="en-US" sz="2800" dirty="0"/>
              <a:t> </a:t>
            </a:r>
          </a:p>
          <a:p>
            <a:pPr algn="ctr" rtl="1"/>
            <a:r>
              <a:rPr lang="en-US" sz="2800" dirty="0"/>
              <a:t> </a:t>
            </a:r>
          </a:p>
          <a:p>
            <a:pPr algn="ctr" rtl="1"/>
            <a:endParaRPr lang="en-US" sz="2800" dirty="0"/>
          </a:p>
          <a:p>
            <a:pPr algn="ctr" rtl="1"/>
            <a:r>
              <a:rPr lang="en-US" sz="2800" dirty="0"/>
              <a:t>Educational linguistics </a:t>
            </a:r>
          </a:p>
          <a:p>
            <a:pPr algn="ctr" rtl="1"/>
            <a:r>
              <a:rPr lang="ar-SA" sz="2800" dirty="0"/>
              <a:t> </a:t>
            </a:r>
            <a:endParaRPr lang="en-US" sz="2800" dirty="0"/>
          </a:p>
          <a:p>
            <a:pPr algn="ctr" rtl="1"/>
            <a:r>
              <a:rPr lang="ar-SA" sz="2800" dirty="0"/>
              <a:t> </a:t>
            </a:r>
            <a:endParaRPr lang="en-US" sz="2800" dirty="0"/>
          </a:p>
          <a:p>
            <a:pPr algn="ctr" rtl="1"/>
            <a:r>
              <a:rPr lang="ar-SA" sz="2800" dirty="0"/>
              <a:t> </a:t>
            </a:r>
            <a:endParaRPr lang="en-US" sz="2800" dirty="0"/>
          </a:p>
          <a:p>
            <a:pPr algn="ctr" rtl="1"/>
            <a:r>
              <a:rPr lang="en-US" sz="2800" dirty="0"/>
              <a:t>Student: Rayan A. Alzahrani</a:t>
            </a:r>
          </a:p>
          <a:p>
            <a:pPr algn="ctr" rtl="1"/>
            <a:r>
              <a:rPr lang="en-US" sz="2800" dirty="0"/>
              <a:t>ID: 1901576</a:t>
            </a:r>
          </a:p>
          <a:p>
            <a:endParaRPr lang="ar-SA" dirty="0"/>
          </a:p>
        </p:txBody>
      </p:sp>
    </p:spTree>
    <p:extLst>
      <p:ext uri="{BB962C8B-B14F-4D97-AF65-F5344CB8AC3E}">
        <p14:creationId xmlns:p14="http://schemas.microsoft.com/office/powerpoint/2010/main" val="3100265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C01558E-4ADD-4C76-A853-F175B38B70DB}"/>
              </a:ext>
            </a:extLst>
          </p:cNvPr>
          <p:cNvSpPr txBox="1"/>
          <p:nvPr/>
        </p:nvSpPr>
        <p:spPr>
          <a:xfrm>
            <a:off x="0" y="114300"/>
            <a:ext cx="12192000" cy="10156627"/>
          </a:xfrm>
          <a:prstGeom prst="rect">
            <a:avLst/>
          </a:prstGeom>
          <a:noFill/>
        </p:spPr>
        <p:txBody>
          <a:bodyPr wrap="square" rtlCol="1">
            <a:spAutoFit/>
          </a:bodyPr>
          <a:lstStyle/>
          <a:p>
            <a:pPr algn="ctr"/>
            <a:r>
              <a:rPr lang="en-US" sz="3600" dirty="0">
                <a:solidFill>
                  <a:srgbClr val="FF0000"/>
                </a:solidFill>
              </a:rPr>
              <a:t>Introduction:</a:t>
            </a:r>
            <a:endParaRPr lang="en-US" sz="2400" dirty="0">
              <a:solidFill>
                <a:srgbClr val="FF0000"/>
              </a:solidFill>
            </a:endParaRPr>
          </a:p>
          <a:p>
            <a:pPr algn="ctr"/>
            <a:endParaRPr lang="en-US" sz="2400" dirty="0">
              <a:solidFill>
                <a:srgbClr val="FF0000"/>
              </a:solidFill>
            </a:endParaRPr>
          </a:p>
          <a:p>
            <a:pPr algn="ctr"/>
            <a:endParaRPr lang="en-US" sz="2400" dirty="0">
              <a:solidFill>
                <a:srgbClr val="FF0000"/>
              </a:solidFill>
            </a:endParaRPr>
          </a:p>
          <a:p>
            <a:r>
              <a:rPr lang="en-US" sz="2400" dirty="0">
                <a:solidFill>
                  <a:srgbClr val="FF0000"/>
                </a:solidFill>
              </a:rPr>
              <a:t> </a:t>
            </a:r>
            <a:r>
              <a:rPr lang="en-US" sz="2400" dirty="0"/>
              <a:t>- First named as a field 30 years ago. The title “educational linguistics” was proposed by Bernard </a:t>
            </a:r>
            <a:r>
              <a:rPr lang="en-US" sz="2400" dirty="0" err="1"/>
              <a:t>Spolsky</a:t>
            </a:r>
            <a:r>
              <a:rPr lang="en-US" sz="2400" dirty="0"/>
              <a:t> in 1972 for a discipline whose primary task would be “to offer information relevant to the formulation of language education policy and to its implementation” It is an area of study that integrates the research tools of linguistics and other related disciplines of the social sciences in order to investigate the broad range of issues related to language and education.</a:t>
            </a:r>
          </a:p>
          <a:p>
            <a:endParaRPr lang="en-US" sz="2400" dirty="0"/>
          </a:p>
          <a:p>
            <a:endParaRPr lang="en-US" sz="2400" dirty="0">
              <a:solidFill>
                <a:srgbClr val="FF0000"/>
              </a:solidFill>
            </a:endParaRPr>
          </a:p>
          <a:p>
            <a:r>
              <a:rPr lang="en-US" sz="2400" dirty="0"/>
              <a:t>- In his book “The Handbook of Educational Linguistics”, </a:t>
            </a:r>
            <a:r>
              <a:rPr lang="en-US" sz="2400" dirty="0" err="1"/>
              <a:t>Spolsky</a:t>
            </a:r>
            <a:r>
              <a:rPr lang="en-US" sz="2400" dirty="0"/>
              <a:t> (2008) says that he first proposed the term “educational linguistics” (EL) because of his dissatisfaction with efforts to define the field of applied linguistics and of his belief in the close relationship among research, theory, policy, and practice. He asserted that it should be a problem-oriented discipline, focusing on the needs of practice and drawing from available theories and principles of relevant fields including many subfields of linguistics. </a:t>
            </a:r>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ar-SA" dirty="0"/>
          </a:p>
        </p:txBody>
      </p:sp>
    </p:spTree>
    <p:extLst>
      <p:ext uri="{BB962C8B-B14F-4D97-AF65-F5344CB8AC3E}">
        <p14:creationId xmlns:p14="http://schemas.microsoft.com/office/powerpoint/2010/main" val="4018525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4A361A7-B9B7-448E-B4D6-BEB4EAB32C1A}"/>
              </a:ext>
            </a:extLst>
          </p:cNvPr>
          <p:cNvSpPr txBox="1"/>
          <p:nvPr/>
        </p:nvSpPr>
        <p:spPr>
          <a:xfrm>
            <a:off x="0" y="123825"/>
            <a:ext cx="12192000" cy="7263527"/>
          </a:xfrm>
          <a:prstGeom prst="rect">
            <a:avLst/>
          </a:prstGeom>
          <a:noFill/>
        </p:spPr>
        <p:txBody>
          <a:bodyPr wrap="square" rtlCol="1">
            <a:spAutoFit/>
          </a:bodyPr>
          <a:lstStyle/>
          <a:p>
            <a:pPr algn="ctr"/>
            <a:r>
              <a:rPr lang="en-US" sz="3600" dirty="0">
                <a:solidFill>
                  <a:srgbClr val="FF0000"/>
                </a:solidFill>
              </a:rPr>
              <a:t>  RELATED APPROACHES</a:t>
            </a:r>
            <a:endParaRPr lang="en-US" sz="3600" b="1" dirty="0">
              <a:solidFill>
                <a:srgbClr val="FF0000"/>
              </a:solidFill>
            </a:endParaRPr>
          </a:p>
          <a:p>
            <a:endParaRPr lang="en-US" sz="1600" dirty="0"/>
          </a:p>
          <a:p>
            <a:r>
              <a:rPr lang="en-US" sz="2000" dirty="0">
                <a:solidFill>
                  <a:srgbClr val="FF0000"/>
                </a:solidFill>
              </a:rPr>
              <a:t>1.Discourse Theory</a:t>
            </a:r>
          </a:p>
          <a:p>
            <a:endParaRPr lang="en-US" sz="2000" dirty="0"/>
          </a:p>
          <a:p>
            <a:endParaRPr lang="en-US" sz="2000" dirty="0"/>
          </a:p>
          <a:p>
            <a:r>
              <a:rPr lang="en-US" sz="2000" dirty="0"/>
              <a:t>- Discourse theory and especially discourse analysis play a significant role in Educational Linguistics. it is important to distinguish between language in education and linguistics in education, referring to the need to study language “in its own terms” as a discourse system, rather than treating language at the level of isolated surface features, ignoring its abstract, underlying, sequential organization.</a:t>
            </a:r>
          </a:p>
          <a:p>
            <a:endParaRPr lang="en-US" sz="2000" dirty="0"/>
          </a:p>
          <a:p>
            <a:r>
              <a:rPr lang="en-US" sz="2000" dirty="0">
                <a:solidFill>
                  <a:srgbClr val="FF0000"/>
                </a:solidFill>
              </a:rPr>
              <a:t>2.Interactionist Theory</a:t>
            </a:r>
          </a:p>
          <a:p>
            <a:endParaRPr lang="en-US" sz="2000" dirty="0"/>
          </a:p>
          <a:p>
            <a:endParaRPr lang="en-US" sz="2000" dirty="0"/>
          </a:p>
          <a:p>
            <a:r>
              <a:rPr lang="en-US" sz="2000" dirty="0"/>
              <a:t>- interactionist theory puts emphasis on the effect of social environment in which linguistic competence can be turned out to be communicative competence through interaction and by the help of nonverbal components, much more meaningful language learning can be achieved, as proposed by educational linguists. It is worth noting that “classroom interaction” is the core of educational linguistics research.</a:t>
            </a:r>
          </a:p>
          <a:p>
            <a:endParaRPr lang="en-US" sz="2000" dirty="0"/>
          </a:p>
          <a:p>
            <a:endParaRPr lang="en-US" sz="2000" dirty="0"/>
          </a:p>
          <a:p>
            <a:endParaRPr lang="en-US" sz="2000" dirty="0"/>
          </a:p>
          <a:p>
            <a:endParaRPr lang="en-US" dirty="0"/>
          </a:p>
          <a:p>
            <a:endParaRPr lang="en-US" dirty="0"/>
          </a:p>
          <a:p>
            <a:endParaRPr lang="en-US" dirty="0"/>
          </a:p>
        </p:txBody>
      </p:sp>
    </p:spTree>
    <p:extLst>
      <p:ext uri="{BB962C8B-B14F-4D97-AF65-F5344CB8AC3E}">
        <p14:creationId xmlns:p14="http://schemas.microsoft.com/office/powerpoint/2010/main" val="25958327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E3163CB6-2348-471D-A865-BC9303311288}"/>
              </a:ext>
            </a:extLst>
          </p:cNvPr>
          <p:cNvSpPr txBox="1"/>
          <p:nvPr/>
        </p:nvSpPr>
        <p:spPr>
          <a:xfrm>
            <a:off x="246185" y="158262"/>
            <a:ext cx="12159761" cy="6032421"/>
          </a:xfrm>
          <a:prstGeom prst="rect">
            <a:avLst/>
          </a:prstGeom>
          <a:noFill/>
        </p:spPr>
        <p:txBody>
          <a:bodyPr wrap="square" rtlCol="1">
            <a:spAutoFit/>
          </a:bodyPr>
          <a:lstStyle/>
          <a:p>
            <a:pPr algn="ctr" fontAlgn="base"/>
            <a:r>
              <a:rPr lang="en-US" sz="3600" dirty="0">
                <a:solidFill>
                  <a:srgbClr val="FF0000"/>
                </a:solidFill>
              </a:rPr>
              <a:t>The Main Streams of Work in Educational Linguistics: </a:t>
            </a:r>
          </a:p>
          <a:p>
            <a:pPr fontAlgn="base"/>
            <a:r>
              <a:rPr lang="en-US" sz="2000" dirty="0"/>
              <a:t> </a:t>
            </a:r>
          </a:p>
          <a:p>
            <a:pPr fontAlgn="base"/>
            <a:r>
              <a:rPr lang="en-US" sz="2000" dirty="0"/>
              <a:t>• using language in classrooms.</a:t>
            </a:r>
          </a:p>
          <a:p>
            <a:pPr fontAlgn="base"/>
            <a:r>
              <a:rPr lang="en-US" sz="2000" dirty="0"/>
              <a:t> </a:t>
            </a:r>
          </a:p>
          <a:p>
            <a:pPr fontAlgn="base"/>
            <a:endParaRPr lang="en-US" sz="2000" dirty="0"/>
          </a:p>
          <a:p>
            <a:pPr fontAlgn="base"/>
            <a:r>
              <a:rPr lang="en-US" sz="2000" dirty="0"/>
              <a:t>• literacy development.</a:t>
            </a:r>
          </a:p>
          <a:p>
            <a:pPr fontAlgn="base"/>
            <a:r>
              <a:rPr lang="en-US" sz="2000" dirty="0"/>
              <a:t> </a:t>
            </a:r>
          </a:p>
          <a:p>
            <a:pPr fontAlgn="base"/>
            <a:endParaRPr lang="en-US" sz="2000" dirty="0"/>
          </a:p>
          <a:p>
            <a:pPr fontAlgn="base"/>
            <a:endParaRPr lang="en-US" sz="2000" dirty="0"/>
          </a:p>
          <a:p>
            <a:pPr fontAlgn="base"/>
            <a:r>
              <a:rPr lang="en-US" sz="2000" dirty="0"/>
              <a:t>• language learning.</a:t>
            </a:r>
          </a:p>
          <a:p>
            <a:pPr fontAlgn="base"/>
            <a:r>
              <a:rPr lang="en-US" sz="2000" dirty="0"/>
              <a:t> </a:t>
            </a:r>
          </a:p>
          <a:p>
            <a:pPr fontAlgn="base"/>
            <a:endParaRPr lang="en-US" sz="2000" dirty="0"/>
          </a:p>
          <a:p>
            <a:pPr fontAlgn="base"/>
            <a:endParaRPr lang="en-US" sz="2000" dirty="0"/>
          </a:p>
          <a:p>
            <a:pPr fontAlgn="base"/>
            <a:r>
              <a:rPr lang="en-US" sz="2000" dirty="0"/>
              <a:t>• planning language use in educational settings.</a:t>
            </a:r>
          </a:p>
          <a:p>
            <a:pPr fontAlgn="base"/>
            <a:endParaRPr lang="en-US" sz="2000" dirty="0"/>
          </a:p>
          <a:p>
            <a:pPr fontAlgn="base"/>
            <a:endParaRPr lang="en-US" sz="2000" dirty="0"/>
          </a:p>
          <a:p>
            <a:pPr fontAlgn="base"/>
            <a:r>
              <a:rPr lang="en-US" sz="2000" dirty="0"/>
              <a:t>• assessing language knowledge.</a:t>
            </a:r>
          </a:p>
          <a:p>
            <a:pPr fontAlgn="base"/>
            <a:endParaRPr lang="en-US" sz="1200" dirty="0"/>
          </a:p>
          <a:p>
            <a:endParaRPr lang="ar-SA" dirty="0"/>
          </a:p>
        </p:txBody>
      </p:sp>
    </p:spTree>
    <p:extLst>
      <p:ext uri="{BB962C8B-B14F-4D97-AF65-F5344CB8AC3E}">
        <p14:creationId xmlns:p14="http://schemas.microsoft.com/office/powerpoint/2010/main" val="536460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200FDC13-35B7-434D-B5FA-F99F92035602}"/>
              </a:ext>
            </a:extLst>
          </p:cNvPr>
          <p:cNvSpPr txBox="1"/>
          <p:nvPr/>
        </p:nvSpPr>
        <p:spPr>
          <a:xfrm>
            <a:off x="1" y="131884"/>
            <a:ext cx="13047784" cy="5262979"/>
          </a:xfrm>
          <a:prstGeom prst="rect">
            <a:avLst/>
          </a:prstGeom>
          <a:noFill/>
        </p:spPr>
        <p:txBody>
          <a:bodyPr wrap="square" rtlCol="1">
            <a:spAutoFit/>
          </a:bodyPr>
          <a:lstStyle/>
          <a:p>
            <a:r>
              <a:rPr lang="en-US" sz="3600" dirty="0">
                <a:solidFill>
                  <a:srgbClr val="FF0000"/>
                </a:solidFill>
              </a:rPr>
              <a:t>THE BIRTH AND DEVELOPMENT OF EDUCATIONAL LINGUISTICS    </a:t>
            </a:r>
          </a:p>
          <a:p>
            <a:endParaRPr lang="ar-SA" dirty="0"/>
          </a:p>
          <a:p>
            <a:endParaRPr lang="ar-SA" dirty="0"/>
          </a:p>
          <a:p>
            <a:endParaRPr lang="en-US" sz="2400" dirty="0"/>
          </a:p>
          <a:p>
            <a:pPr algn="just"/>
            <a:r>
              <a:rPr lang="en-US" sz="2400" dirty="0"/>
              <a:t> - As a research area, educational linguistics is very young. Its birth occurred in 1972 with the </a:t>
            </a:r>
          </a:p>
          <a:p>
            <a:pPr algn="just"/>
            <a:r>
              <a:rPr lang="en-US" sz="2400" dirty="0"/>
              <a:t>works of Bernard </a:t>
            </a:r>
            <a:r>
              <a:rPr lang="en-US" sz="2400" dirty="0" err="1"/>
              <a:t>Spolsky</a:t>
            </a:r>
            <a:r>
              <a:rPr lang="en-US" sz="2400" dirty="0"/>
              <a:t> in America. As mentioned earlier, it grew from the discomfort with the </a:t>
            </a:r>
          </a:p>
          <a:p>
            <a:pPr algn="just"/>
            <a:r>
              <a:rPr lang="en-US" sz="2400" dirty="0"/>
              <a:t>ambiguity of the term “applied linguistics”. Therefore, the history of educational linguistics is </a:t>
            </a:r>
          </a:p>
          <a:p>
            <a:pPr algn="just"/>
            <a:r>
              <a:rPr lang="en-US" sz="2400" dirty="0"/>
              <a:t>linked to applied linguistics.</a:t>
            </a:r>
          </a:p>
          <a:p>
            <a:pPr algn="just"/>
            <a:endParaRPr lang="en-US" sz="2400" dirty="0"/>
          </a:p>
          <a:p>
            <a:endParaRPr lang="en-US" sz="2400" dirty="0"/>
          </a:p>
          <a:p>
            <a:r>
              <a:rPr lang="en-US" sz="2400" dirty="0"/>
              <a:t>  -</a:t>
            </a:r>
            <a:r>
              <a:rPr lang="en-US" sz="2400" dirty="0" err="1"/>
              <a:t>Spolsky</a:t>
            </a:r>
            <a:r>
              <a:rPr lang="en-US" sz="2400" dirty="0"/>
              <a:t> felt that applied linguistics in broad sense obscures the work specifically devoted to</a:t>
            </a:r>
          </a:p>
          <a:p>
            <a:r>
              <a:rPr lang="en-US" sz="2400" dirty="0"/>
              <a:t> language and education. He also felt that to use applied linguistics in a narrow sense to refer</a:t>
            </a:r>
          </a:p>
          <a:p>
            <a:r>
              <a:rPr lang="en-US" sz="2400" dirty="0"/>
              <a:t> to only language education research obscures the multiplicity of the work being done within the</a:t>
            </a:r>
          </a:p>
          <a:p>
            <a:r>
              <a:rPr lang="en-US" sz="2400" dirty="0"/>
              <a:t> field in other domains. </a:t>
            </a:r>
          </a:p>
        </p:txBody>
      </p:sp>
    </p:spTree>
    <p:extLst>
      <p:ext uri="{BB962C8B-B14F-4D97-AF65-F5344CB8AC3E}">
        <p14:creationId xmlns:p14="http://schemas.microsoft.com/office/powerpoint/2010/main" val="154007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F5B30B3-4C98-4A7C-A210-0AEC44D0CA57}"/>
              </a:ext>
            </a:extLst>
          </p:cNvPr>
          <p:cNvSpPr txBox="1"/>
          <p:nvPr/>
        </p:nvSpPr>
        <p:spPr>
          <a:xfrm>
            <a:off x="158262" y="123092"/>
            <a:ext cx="11931161" cy="7448193"/>
          </a:xfrm>
          <a:prstGeom prst="rect">
            <a:avLst/>
          </a:prstGeom>
          <a:noFill/>
        </p:spPr>
        <p:txBody>
          <a:bodyPr wrap="square" rtlCol="1">
            <a:spAutoFit/>
          </a:bodyPr>
          <a:lstStyle/>
          <a:p>
            <a:endParaRPr lang="en-US" sz="2000" dirty="0"/>
          </a:p>
          <a:p>
            <a:endParaRPr lang="en-US" sz="2000" dirty="0"/>
          </a:p>
          <a:p>
            <a:endParaRPr lang="en-US" sz="2400" dirty="0"/>
          </a:p>
          <a:p>
            <a:r>
              <a:rPr lang="en-US" sz="2400" dirty="0"/>
              <a:t>At the beginning, people thought that his objective was to provide a new label for applied linguistics. This was largely stemming from a view of applied linguistics as being solely occupied with language and education. However, it was later understood that it’s a “unified field within the wider discipline of applied linguistics” (Spolsky,1978: 2). And today, it has turned out to be an independent field whose “starting point is always the practice of education and the focus is mainly on the role of language in learning and teaching .</a:t>
            </a:r>
          </a:p>
          <a:p>
            <a:endParaRPr lang="en-US" sz="2400" dirty="0"/>
          </a:p>
          <a:p>
            <a:endParaRPr lang="en-US" sz="2400" dirty="0"/>
          </a:p>
          <a:p>
            <a:endParaRPr lang="en-US" sz="24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v</a:t>
            </a:r>
            <a:endParaRPr lang="ar-SA" dirty="0"/>
          </a:p>
        </p:txBody>
      </p:sp>
    </p:spTree>
    <p:extLst>
      <p:ext uri="{BB962C8B-B14F-4D97-AF65-F5344CB8AC3E}">
        <p14:creationId xmlns:p14="http://schemas.microsoft.com/office/powerpoint/2010/main" val="98484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9881E1CB-0838-490F-B782-B504B5AFC714}"/>
              </a:ext>
            </a:extLst>
          </p:cNvPr>
          <p:cNvSpPr txBox="1"/>
          <p:nvPr/>
        </p:nvSpPr>
        <p:spPr>
          <a:xfrm>
            <a:off x="87923" y="123092"/>
            <a:ext cx="12104077" cy="7602081"/>
          </a:xfrm>
          <a:prstGeom prst="rect">
            <a:avLst/>
          </a:prstGeom>
          <a:noFill/>
        </p:spPr>
        <p:txBody>
          <a:bodyPr wrap="square" rtlCol="1">
            <a:spAutoFit/>
          </a:bodyPr>
          <a:lstStyle/>
          <a:p>
            <a:endParaRPr lang="en-US" dirty="0"/>
          </a:p>
          <a:p>
            <a:pPr algn="ctr"/>
            <a:r>
              <a:rPr lang="en-US" sz="3600" dirty="0">
                <a:solidFill>
                  <a:srgbClr val="FF0000"/>
                </a:solidFill>
              </a:rPr>
              <a:t>THE NATURE AND COMPOSITION OF EDUCATIONAL LINGUISTICS</a:t>
            </a:r>
          </a:p>
          <a:p>
            <a:br>
              <a:rPr lang="en-US" sz="2400" dirty="0"/>
            </a:br>
            <a:endParaRPr lang="en-US" sz="2000" dirty="0"/>
          </a:p>
          <a:p>
            <a:r>
              <a:rPr lang="en-US" sz="2000" dirty="0"/>
              <a:t>- Concerning the nature and composition of EL, </a:t>
            </a:r>
            <a:r>
              <a:rPr lang="en-US" sz="2000" dirty="0" err="1"/>
              <a:t>Spolsky</a:t>
            </a:r>
            <a:r>
              <a:rPr lang="en-US" sz="2000" dirty="0"/>
              <a:t> (2008) puts forward that language teaching takes place in a school and is closely tied to sociological, economic, political, and psychological factors. Therefore, a good language education policy or effective methods of implementation will not ignore linguistics and the other related fields, but will represent much more than an application of linguistics. In this respect, educational linguistics is concerned with the dynamic ways in which theory, research, policy, and practice inter-relate, and all work done under the rubric of educational linguistics is focused on this relationship.</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err="1"/>
              <a:t>jj</a:t>
            </a:r>
            <a:endParaRPr lang="ar-SA" dirty="0"/>
          </a:p>
        </p:txBody>
      </p:sp>
    </p:spTree>
    <p:extLst>
      <p:ext uri="{BB962C8B-B14F-4D97-AF65-F5344CB8AC3E}">
        <p14:creationId xmlns:p14="http://schemas.microsoft.com/office/powerpoint/2010/main" val="106191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3337A96-0689-48E9-B6C1-FCD25E71CAB2}"/>
              </a:ext>
            </a:extLst>
          </p:cNvPr>
          <p:cNvSpPr txBox="1"/>
          <p:nvPr/>
        </p:nvSpPr>
        <p:spPr>
          <a:xfrm>
            <a:off x="114300" y="140677"/>
            <a:ext cx="12010292" cy="9325630"/>
          </a:xfrm>
          <a:prstGeom prst="rect">
            <a:avLst/>
          </a:prstGeom>
          <a:noFill/>
        </p:spPr>
        <p:txBody>
          <a:bodyPr wrap="square" rtlCol="1">
            <a:spAutoFit/>
          </a:bodyPr>
          <a:lstStyle/>
          <a:p>
            <a:pPr algn="ctr"/>
            <a:r>
              <a:rPr lang="en-US" sz="3600" dirty="0">
                <a:solidFill>
                  <a:srgbClr val="FF0000"/>
                </a:solidFill>
              </a:rPr>
              <a:t>Subfields of Educational Linguistics</a:t>
            </a:r>
          </a:p>
          <a:p>
            <a:pPr algn="ctr"/>
            <a:endParaRPr lang="en-US" sz="2800" dirty="0">
              <a:solidFill>
                <a:schemeClr val="accent3"/>
              </a:solidFill>
            </a:endParaRPr>
          </a:p>
          <a:p>
            <a:pPr algn="ctr"/>
            <a:endParaRPr lang="en-US" sz="2000" dirty="0">
              <a:solidFill>
                <a:schemeClr val="accent3"/>
              </a:solidFill>
            </a:endParaRPr>
          </a:p>
          <a:p>
            <a:r>
              <a:rPr lang="en-US" sz="2000" dirty="0"/>
              <a:t>educational linguistics has close links with a number of disciplines which are regarded as ‘subfields’ of educational linguistics: </a:t>
            </a:r>
          </a:p>
          <a:p>
            <a:pPr algn="r"/>
            <a:endParaRPr lang="en-US" sz="2000" dirty="0"/>
          </a:p>
          <a:p>
            <a:endParaRPr lang="en-US" sz="2000" dirty="0"/>
          </a:p>
          <a:p>
            <a:r>
              <a:rPr lang="en-US" sz="2000" dirty="0"/>
              <a:t>1.Sociolinguistics: It is the study of effect of any and all aspects of society, including cultural norms, expectations, and context on the way language is used. The chief contribution of sociolinguistics in educational settings has been to draw attention to the differences between language use in the classroom and in students’ homes and communities. </a:t>
            </a:r>
          </a:p>
          <a:p>
            <a:endParaRPr lang="en-US" sz="2000" dirty="0"/>
          </a:p>
          <a:p>
            <a:endParaRPr lang="en-US" sz="2000" dirty="0"/>
          </a:p>
          <a:p>
            <a:endParaRPr lang="en-US" sz="2000" dirty="0"/>
          </a:p>
          <a:p>
            <a:endParaRPr lang="en-US" sz="2000" dirty="0"/>
          </a:p>
          <a:p>
            <a:r>
              <a:rPr lang="en-US" sz="2000" dirty="0"/>
              <a:t>2. Anthropological Linguistics: It is the study of the relations between language</a:t>
            </a:r>
          </a:p>
          <a:p>
            <a:r>
              <a:rPr lang="en-US" sz="2000" dirty="0"/>
              <a:t> and culture, and the relations among human biology, cognition and language. It studies human through the languages that they use.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65993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ED25A8BA-957D-4F05-8D9A-C9808D173500}"/>
              </a:ext>
            </a:extLst>
          </p:cNvPr>
          <p:cNvSpPr txBox="1"/>
          <p:nvPr/>
        </p:nvSpPr>
        <p:spPr>
          <a:xfrm>
            <a:off x="0" y="117693"/>
            <a:ext cx="12192000" cy="6370975"/>
          </a:xfrm>
          <a:prstGeom prst="rect">
            <a:avLst/>
          </a:prstGeom>
          <a:noFill/>
        </p:spPr>
        <p:txBody>
          <a:bodyPr wrap="square" rtlCol="1">
            <a:spAutoFit/>
          </a:bodyPr>
          <a:lstStyle/>
          <a:p>
            <a:endParaRPr lang="en-US" sz="2400" dirty="0"/>
          </a:p>
          <a:p>
            <a:endParaRPr lang="en-US" sz="2400" dirty="0"/>
          </a:p>
          <a:p>
            <a:endParaRPr lang="en-US" sz="2400" dirty="0"/>
          </a:p>
          <a:p>
            <a:r>
              <a:rPr lang="en-US" sz="2400" dirty="0"/>
              <a:t>3. Pragmatics: It is the study of the ability of natural language speakers to communicate more than what is explicitly stated. The ability to understand another speaker’s intended meaning is called pragmatic competence. Another perspective of pragmatics is that it deals with the ways we reach our goals in communication.</a:t>
            </a:r>
          </a:p>
          <a:p>
            <a:endParaRPr lang="en-US" sz="2400" dirty="0"/>
          </a:p>
          <a:p>
            <a:endParaRPr lang="en-US" sz="2400" dirty="0"/>
          </a:p>
          <a:p>
            <a:endParaRPr lang="en-US" sz="2400" dirty="0"/>
          </a:p>
          <a:p>
            <a:endParaRPr lang="en-US" sz="2400" dirty="0"/>
          </a:p>
          <a:p>
            <a:r>
              <a:rPr lang="en-US" sz="2400" dirty="0"/>
              <a:t>4. Discourse Analysis: It is a general term for a number of approaches to analyzing written, spoken or signed language use. Discourse analysis has been taken up in a variety of social science disciplines such as linguistics, sociology and psychology. it has close links with educational linguistics in the sense that language is a discourse system so, it should not be treated at the level of isolated surface features.</a:t>
            </a:r>
          </a:p>
          <a:p>
            <a:endParaRPr lang="en-US" sz="2400" dirty="0"/>
          </a:p>
        </p:txBody>
      </p:sp>
    </p:spTree>
    <p:extLst>
      <p:ext uri="{BB962C8B-B14F-4D97-AF65-F5344CB8AC3E}">
        <p14:creationId xmlns:p14="http://schemas.microsoft.com/office/powerpoint/2010/main" val="352194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D57DE66-4BC6-4D53-9419-0EAF48AA57DC}"/>
              </a:ext>
            </a:extLst>
          </p:cNvPr>
          <p:cNvSpPr txBox="1"/>
          <p:nvPr/>
        </p:nvSpPr>
        <p:spPr>
          <a:xfrm>
            <a:off x="0" y="105508"/>
            <a:ext cx="12124592" cy="6093976"/>
          </a:xfrm>
          <a:prstGeom prst="rect">
            <a:avLst/>
          </a:prstGeom>
          <a:noFill/>
        </p:spPr>
        <p:txBody>
          <a:bodyPr wrap="square" rtlCol="1">
            <a:spAutoFit/>
          </a:bodyPr>
          <a:lstStyle/>
          <a:p>
            <a:pPr algn="ctr"/>
            <a:r>
              <a:rPr lang="en-US" sz="3600" dirty="0">
                <a:solidFill>
                  <a:srgbClr val="FF0000"/>
                </a:solidFill>
              </a:rPr>
              <a:t>BASIC PRINCIPLES OF EDUCATIONAL LINGUISTICS</a:t>
            </a:r>
          </a:p>
          <a:p>
            <a:endParaRPr lang="en-US" sz="1600" dirty="0"/>
          </a:p>
          <a:p>
            <a:r>
              <a:rPr lang="en-US" sz="2000" dirty="0"/>
              <a:t>Educational Linguistics got matured around 1970s by </a:t>
            </a:r>
            <a:r>
              <a:rPr lang="en-US" sz="2000" dirty="0" err="1"/>
              <a:t>Spolsky</a:t>
            </a:r>
            <a:r>
              <a:rPr lang="en-US" sz="2000" dirty="0"/>
              <a:t> giving references to a number of related disciplines. Giving a general framework for the practices of foreign language education, they can be specified as follows:</a:t>
            </a:r>
          </a:p>
          <a:p>
            <a:endParaRPr lang="en-US" sz="2000" dirty="0"/>
          </a:p>
          <a:p>
            <a:endParaRPr lang="en-US" sz="2000" dirty="0"/>
          </a:p>
          <a:p>
            <a:r>
              <a:rPr lang="en-US" sz="2000" dirty="0"/>
              <a:t>1. Literacy is at the core of foundations of education. Literacy can be defined as the ability to identify, understand, interpret, create, communicate, compute and use printed and written materials associated with varying contexts. It involves a continuum of learning to enable an individual to achieve his or her goals, to develop his or her knowledge and potential, and to participate fully in the wider society. For this reason, EL stresses that literacy should be in primary consideration at each and every stage of educational processes.</a:t>
            </a:r>
          </a:p>
          <a:p>
            <a:pPr algn="r"/>
            <a:endParaRPr lang="en-US" sz="2000" dirty="0"/>
          </a:p>
          <a:p>
            <a:pPr algn="r"/>
            <a:r>
              <a:rPr lang="ar-SA" sz="2000" dirty="0"/>
              <a:t>1</a:t>
            </a:r>
            <a:endParaRPr lang="en-US" sz="2000" dirty="0"/>
          </a:p>
          <a:p>
            <a:br>
              <a:rPr lang="en-US" sz="2000" dirty="0"/>
            </a:br>
            <a:r>
              <a:rPr lang="en-US" sz="2000" dirty="0"/>
              <a:t>2. Education needs linguistics since the improvement in language skills of writing, reading, speaking, and listening can only be achieved through knowledge about language. </a:t>
            </a:r>
            <a:r>
              <a:rPr lang="en-US" sz="2000" dirty="0" err="1"/>
              <a:t>Spolsky</a:t>
            </a:r>
            <a:r>
              <a:rPr lang="en-US" sz="2000" dirty="0"/>
              <a:t> (1978) himself admits that linguistics is an indispensable part of language learning process. Without knowing about language itself, it is impossible to use it properly.</a:t>
            </a:r>
          </a:p>
          <a:p>
            <a:endParaRPr lang="en-US" dirty="0"/>
          </a:p>
        </p:txBody>
      </p:sp>
    </p:spTree>
    <p:extLst>
      <p:ext uri="{BB962C8B-B14F-4D97-AF65-F5344CB8AC3E}">
        <p14:creationId xmlns:p14="http://schemas.microsoft.com/office/powerpoint/2010/main" val="2582188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5B4DB5B-1B60-471E-9068-28A220498D82}"/>
              </a:ext>
            </a:extLst>
          </p:cNvPr>
          <p:cNvSpPr txBox="1"/>
          <p:nvPr/>
        </p:nvSpPr>
        <p:spPr>
          <a:xfrm>
            <a:off x="79131" y="70338"/>
            <a:ext cx="12112869" cy="8771632"/>
          </a:xfrm>
          <a:prstGeom prst="rect">
            <a:avLst/>
          </a:prstGeom>
          <a:noFill/>
        </p:spPr>
        <p:txBody>
          <a:bodyPr wrap="square" rtlCol="1">
            <a:spAutoFit/>
          </a:bodyPr>
          <a:lstStyle/>
          <a:p>
            <a:endParaRPr lang="en-US" dirty="0"/>
          </a:p>
          <a:p>
            <a:endParaRPr lang="en-US" dirty="0"/>
          </a:p>
          <a:p>
            <a:endParaRPr lang="en-US" dirty="0"/>
          </a:p>
          <a:p>
            <a:br>
              <a:rPr lang="en-US" sz="2400" dirty="0"/>
            </a:br>
            <a:endParaRPr lang="en-US" sz="2400" dirty="0"/>
          </a:p>
          <a:p>
            <a:r>
              <a:rPr lang="en-US" sz="2400" dirty="0"/>
              <a:t>3. The use of target language in real communication should be the focus of foreign language education. Literacy in foreign language can only be achieved through the use of target language in all stages of learning, and thus teachers should create opportunities for learners to use the language outside the classroom. Especially in the context of foreign language learning and teaching, this can be managed through the use of technological devices.</a:t>
            </a:r>
          </a:p>
          <a:p>
            <a:pPr algn="r"/>
            <a:endParaRPr lang="en-US" sz="2400" dirty="0"/>
          </a:p>
          <a:p>
            <a:endParaRPr lang="en-US" sz="2400" dirty="0"/>
          </a:p>
          <a:p>
            <a:endParaRPr lang="en-US" sz="2400" dirty="0"/>
          </a:p>
          <a:p>
            <a:endParaRPr lang="en-US" dirty="0"/>
          </a:p>
          <a:p>
            <a:br>
              <a:rPr lang="en-US" dirty="0"/>
            </a:b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a:t>
            </a:r>
            <a:endParaRPr lang="ar-SA" dirty="0"/>
          </a:p>
        </p:txBody>
      </p:sp>
    </p:spTree>
    <p:extLst>
      <p:ext uri="{BB962C8B-B14F-4D97-AF65-F5344CB8AC3E}">
        <p14:creationId xmlns:p14="http://schemas.microsoft.com/office/powerpoint/2010/main" val="407584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A00B83B-AD25-47BB-9AF8-0529B488A86A}"/>
              </a:ext>
            </a:extLst>
          </p:cNvPr>
          <p:cNvSpPr txBox="1"/>
          <p:nvPr/>
        </p:nvSpPr>
        <p:spPr>
          <a:xfrm>
            <a:off x="0" y="131885"/>
            <a:ext cx="12045462" cy="8402300"/>
          </a:xfrm>
          <a:prstGeom prst="rect">
            <a:avLst/>
          </a:prstGeom>
          <a:noFill/>
        </p:spPr>
        <p:txBody>
          <a:bodyPr wrap="square" rtlCol="1">
            <a:spAutoFit/>
          </a:bodyPr>
          <a:lstStyle/>
          <a:p>
            <a:endParaRPr lang="en-US" dirty="0"/>
          </a:p>
          <a:p>
            <a:pPr algn="ctr"/>
            <a:r>
              <a:rPr lang="en-US" sz="3600" dirty="0">
                <a:solidFill>
                  <a:srgbClr val="FF0000"/>
                </a:solidFill>
              </a:rPr>
              <a:t>CRITICISM OF EDUCATIONAL LINGUISTICS</a:t>
            </a:r>
          </a:p>
          <a:p>
            <a:endParaRPr lang="en-US" sz="2400" dirty="0"/>
          </a:p>
          <a:p>
            <a:br>
              <a:rPr lang="en-US" sz="2400" dirty="0"/>
            </a:br>
            <a:r>
              <a:rPr lang="en-US" sz="2400" dirty="0"/>
              <a:t>• It has been understood that there is a need for more research into teachers’ explicit beliefs about, and understanding of, language in order to enable us to understand teachers’ central role as educational linguists, that is, as conscious analyst of linguistic processes.</a:t>
            </a:r>
          </a:p>
          <a:p>
            <a:endParaRPr lang="en-US" sz="2400" dirty="0"/>
          </a:p>
          <a:p>
            <a:endParaRPr lang="en-US" sz="2400" dirty="0"/>
          </a:p>
          <a:p>
            <a:endParaRPr lang="en-US" sz="2400" dirty="0"/>
          </a:p>
          <a:p>
            <a:r>
              <a:rPr lang="en-US" sz="2400" dirty="0"/>
              <a:t>• Educational linguistics made an attempt to address a fundamental problem –the language barrier to education- i.e. the instance where a child acquires a vernacular language informally and is required by the educational system to acquire a different, standard language (</a:t>
            </a:r>
            <a:r>
              <a:rPr lang="en-US" sz="2400" dirty="0" err="1"/>
              <a:t>Spolsky</a:t>
            </a:r>
            <a:r>
              <a:rPr lang="en-US" sz="2400" dirty="0"/>
              <a:t>, 1974a), a problem which recurs for millions of children daily, weekly, and yearly all over the world.</a:t>
            </a:r>
          </a:p>
          <a:p>
            <a:endParaRPr lang="en-US" sz="2400" dirty="0"/>
          </a:p>
          <a:p>
            <a:endParaRPr lang="en-US" sz="2400" dirty="0"/>
          </a:p>
          <a:p>
            <a:endParaRPr lang="en-US" sz="2400" dirty="0"/>
          </a:p>
          <a:p>
            <a:endParaRPr lang="en-US" sz="2400" dirty="0"/>
          </a:p>
          <a:p>
            <a:endParaRPr lang="en-US" sz="2400" dirty="0"/>
          </a:p>
          <a:p>
            <a:endParaRPr lang="en-US" dirty="0"/>
          </a:p>
          <a:p>
            <a:endParaRPr lang="en-US" dirty="0"/>
          </a:p>
          <a:p>
            <a:r>
              <a:rPr lang="en-US" dirty="0"/>
              <a:t>h</a:t>
            </a:r>
            <a:endParaRPr lang="ar-SA" dirty="0"/>
          </a:p>
        </p:txBody>
      </p:sp>
    </p:spTree>
    <p:extLst>
      <p:ext uri="{BB962C8B-B14F-4D97-AF65-F5344CB8AC3E}">
        <p14:creationId xmlns:p14="http://schemas.microsoft.com/office/powerpoint/2010/main" val="114087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2227547F-4A48-48FE-B2A6-94954FB4BFC9}"/>
              </a:ext>
            </a:extLst>
          </p:cNvPr>
          <p:cNvSpPr txBox="1"/>
          <p:nvPr/>
        </p:nvSpPr>
        <p:spPr>
          <a:xfrm>
            <a:off x="61546" y="105508"/>
            <a:ext cx="12036669" cy="10064294"/>
          </a:xfrm>
          <a:prstGeom prst="rect">
            <a:avLst/>
          </a:prstGeom>
          <a:noFill/>
        </p:spPr>
        <p:txBody>
          <a:bodyPr wrap="square" rtlCol="1">
            <a:spAutoFit/>
          </a:bodyPr>
          <a:lstStyle/>
          <a:p>
            <a:endParaRPr lang="en-US" sz="2000" dirty="0"/>
          </a:p>
          <a:p>
            <a:endParaRPr lang="en-US" sz="1600" dirty="0"/>
          </a:p>
          <a:p>
            <a:endParaRPr lang="en-US" sz="2400" dirty="0"/>
          </a:p>
          <a:p>
            <a:r>
              <a:rPr lang="en-US" sz="2400" dirty="0"/>
              <a:t>• education and linguistics are in need of each other all the time; especially teaching linguistics to the educators is important so that they can deal with the problems such as teaching vocabulary, reading, and writing.</a:t>
            </a:r>
          </a:p>
          <a:p>
            <a:endParaRPr lang="en-US" sz="2400" dirty="0"/>
          </a:p>
          <a:p>
            <a:endParaRPr lang="en-US" sz="2400" dirty="0"/>
          </a:p>
          <a:p>
            <a:endParaRPr lang="en-US" sz="2400" dirty="0"/>
          </a:p>
          <a:p>
            <a:r>
              <a:rPr lang="en-US" sz="2400" dirty="0">
                <a:solidFill>
                  <a:srgbClr val="FF0000"/>
                </a:solidFill>
              </a:rPr>
              <a:t> Disadvantage of Educational Linguistics</a:t>
            </a:r>
            <a:br>
              <a:rPr lang="en-US" sz="2400" dirty="0">
                <a:solidFill>
                  <a:srgbClr val="FF0000"/>
                </a:solidFill>
              </a:rPr>
            </a:br>
            <a:endParaRPr lang="en-US" sz="2400" dirty="0">
              <a:solidFill>
                <a:srgbClr val="FF0000"/>
              </a:solidFill>
            </a:endParaRPr>
          </a:p>
          <a:p>
            <a:endParaRPr lang="en-US" sz="2400" dirty="0"/>
          </a:p>
          <a:p>
            <a:r>
              <a:rPr lang="en-US" sz="2400" dirty="0"/>
              <a:t>• applied linguistics claim that for a discipline to be an independent one, it has to create its own approaches, theories and methods. Therefore, they assert that EL cannot be regarded as a </a:t>
            </a:r>
            <a:r>
              <a:rPr lang="en-US" sz="2400" dirty="0" err="1"/>
              <a:t>seperate</a:t>
            </a:r>
            <a:r>
              <a:rPr lang="en-US" sz="2400" dirty="0"/>
              <a:t> field in this respect. However, the contradiction that applied linguistics –considering itself as an independent field- also does not have its own approaches, theories, or methods weakens this argument.</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a:t>
            </a:r>
            <a:endParaRPr lang="ar-SA" dirty="0"/>
          </a:p>
        </p:txBody>
      </p:sp>
    </p:spTree>
    <p:extLst>
      <p:ext uri="{BB962C8B-B14F-4D97-AF65-F5344CB8AC3E}">
        <p14:creationId xmlns:p14="http://schemas.microsoft.com/office/powerpoint/2010/main" val="2642052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1C4E7816-E4A5-44D2-B772-28A3BEF0FDD7}"/>
              </a:ext>
            </a:extLst>
          </p:cNvPr>
          <p:cNvSpPr txBox="1"/>
          <p:nvPr/>
        </p:nvSpPr>
        <p:spPr>
          <a:xfrm>
            <a:off x="122548" y="141402"/>
            <a:ext cx="11915481" cy="7848302"/>
          </a:xfrm>
          <a:prstGeom prst="rect">
            <a:avLst/>
          </a:prstGeom>
          <a:noFill/>
        </p:spPr>
        <p:txBody>
          <a:bodyPr wrap="square" rtlCol="1">
            <a:spAutoFit/>
          </a:bodyPr>
          <a:lstStyle/>
          <a:p>
            <a:pPr algn="ctr"/>
            <a:r>
              <a:rPr lang="en-US" dirty="0"/>
              <a:t>Questions</a:t>
            </a:r>
          </a:p>
          <a:p>
            <a:pPr algn="ctr"/>
            <a:endParaRPr lang="en-US" dirty="0"/>
          </a:p>
          <a:p>
            <a:pPr algn="ctr"/>
            <a:endParaRPr lang="en-US" dirty="0"/>
          </a:p>
          <a:p>
            <a:r>
              <a:rPr lang="en-US" dirty="0"/>
              <a:t>Q</a:t>
            </a:r>
            <a:r>
              <a:rPr lang="ar-SA" dirty="0"/>
              <a:t>/</a:t>
            </a:r>
            <a:r>
              <a:rPr lang="en-US" dirty="0"/>
              <a:t> Define the educational linguistics?</a:t>
            </a:r>
          </a:p>
          <a:p>
            <a:r>
              <a:rPr lang="en-US" dirty="0">
                <a:solidFill>
                  <a:srgbClr val="FFC000"/>
                </a:solidFill>
              </a:rPr>
              <a:t>Answer: It is an area of study that integrates the research tools of linguistics and other related disciplines of the social sciences in order to investigate the broad range of issues related to language and education.</a:t>
            </a:r>
          </a:p>
          <a:p>
            <a:endParaRPr lang="en-US" dirty="0"/>
          </a:p>
          <a:p>
            <a:r>
              <a:rPr lang="en-US" dirty="0"/>
              <a:t>Q</a:t>
            </a:r>
            <a:r>
              <a:rPr lang="ar-SA" dirty="0"/>
              <a:t>/ </a:t>
            </a:r>
            <a:r>
              <a:rPr lang="en-US" dirty="0"/>
              <a:t>Mention three of the main streams of the educational linguistics?</a:t>
            </a:r>
          </a:p>
          <a:p>
            <a:r>
              <a:rPr lang="en-US" dirty="0">
                <a:solidFill>
                  <a:srgbClr val="FFC000"/>
                </a:solidFill>
              </a:rPr>
              <a:t>Answer: using language in classrooms, literacy development, and planning language use in educational settings.</a:t>
            </a:r>
          </a:p>
          <a:p>
            <a:endParaRPr lang="en-US" dirty="0"/>
          </a:p>
          <a:p>
            <a:r>
              <a:rPr lang="en-US" dirty="0"/>
              <a:t>Q</a:t>
            </a:r>
            <a:r>
              <a:rPr lang="ar-SA" dirty="0"/>
              <a:t>/ </a:t>
            </a:r>
            <a:r>
              <a:rPr lang="en-US" dirty="0"/>
              <a:t>The use of target language in real communication should be the focus of foreign language education? </a:t>
            </a:r>
          </a:p>
          <a:p>
            <a:r>
              <a:rPr lang="en-US" dirty="0">
                <a:solidFill>
                  <a:srgbClr val="FFC000"/>
                </a:solidFill>
              </a:rPr>
              <a:t>Answer: correct. </a:t>
            </a:r>
            <a:endParaRPr lang="en-US" dirty="0"/>
          </a:p>
          <a:p>
            <a:endParaRPr lang="en-US" dirty="0"/>
          </a:p>
          <a:p>
            <a:r>
              <a:rPr lang="en-US" dirty="0"/>
              <a:t> Q</a:t>
            </a:r>
            <a:r>
              <a:rPr lang="ar-SA" dirty="0"/>
              <a:t>/ </a:t>
            </a:r>
            <a:r>
              <a:rPr lang="en-US" dirty="0"/>
              <a:t>As a research area, educational linguistics is very old?</a:t>
            </a:r>
          </a:p>
          <a:p>
            <a:r>
              <a:rPr lang="en-US" dirty="0">
                <a:solidFill>
                  <a:srgbClr val="FFC000"/>
                </a:solidFill>
              </a:rPr>
              <a:t>Answer: wrong.</a:t>
            </a:r>
            <a:endParaRPr lang="en-US" dirty="0"/>
          </a:p>
          <a:p>
            <a:r>
              <a:rPr lang="en-US" dirty="0"/>
              <a:t> Q</a:t>
            </a:r>
            <a:r>
              <a:rPr lang="ar-SA" dirty="0"/>
              <a:t>/ </a:t>
            </a:r>
            <a:r>
              <a:rPr lang="en-US" dirty="0"/>
              <a:t>Concerning the nature and composition of educational linguistics puts forward that language teaching takes place in a school and is closely tied to sociological, economic, political, and psychological factors?</a:t>
            </a:r>
          </a:p>
          <a:p>
            <a:r>
              <a:rPr lang="en-US" dirty="0">
                <a:solidFill>
                  <a:srgbClr val="FFC000"/>
                </a:solidFill>
              </a:rPr>
              <a:t>Answer: correct.</a:t>
            </a:r>
            <a:endParaRPr lang="en-US" dirty="0"/>
          </a:p>
          <a:p>
            <a:r>
              <a:rPr lang="en-US" dirty="0"/>
              <a:t>Q</a:t>
            </a:r>
            <a:r>
              <a:rPr lang="ar-SA" dirty="0"/>
              <a:t>/ </a:t>
            </a:r>
            <a:r>
              <a:rPr lang="en-US" dirty="0"/>
              <a:t>Sociolinguistics It is the study of the relations between language and culture, and the relations among human biology, cognition and language. It studies human through the languages that they use?</a:t>
            </a:r>
          </a:p>
          <a:p>
            <a:r>
              <a:rPr lang="en-US" dirty="0"/>
              <a:t> </a:t>
            </a:r>
            <a:r>
              <a:rPr lang="en-US" dirty="0">
                <a:solidFill>
                  <a:srgbClr val="FFC000"/>
                </a:solidFill>
              </a:rPr>
              <a:t>Answer: wrong.</a:t>
            </a:r>
            <a:endParaRPr lang="en-US" dirty="0"/>
          </a:p>
          <a:p>
            <a:r>
              <a:rPr lang="en-US" dirty="0"/>
              <a:t> </a:t>
            </a:r>
          </a:p>
          <a:p>
            <a:pPr algn="ctr"/>
            <a:endParaRPr lang="en-US" dirty="0"/>
          </a:p>
          <a:p>
            <a:pPr algn="ctr"/>
            <a:endParaRPr lang="ar-SA" dirty="0"/>
          </a:p>
        </p:txBody>
      </p:sp>
    </p:spTree>
    <p:extLst>
      <p:ext uri="{BB962C8B-B14F-4D97-AF65-F5344CB8AC3E}">
        <p14:creationId xmlns:p14="http://schemas.microsoft.com/office/powerpoint/2010/main" val="2584449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EE9EBFA7-E4B6-4B5A-9B51-84C3C6846A4B}"/>
              </a:ext>
            </a:extLst>
          </p:cNvPr>
          <p:cNvSpPr txBox="1"/>
          <p:nvPr/>
        </p:nvSpPr>
        <p:spPr>
          <a:xfrm>
            <a:off x="0" y="87923"/>
            <a:ext cx="12071838" cy="1200329"/>
          </a:xfrm>
          <a:prstGeom prst="rect">
            <a:avLst/>
          </a:prstGeom>
          <a:noFill/>
        </p:spPr>
        <p:txBody>
          <a:bodyPr wrap="square" rtlCol="1">
            <a:spAutoFit/>
          </a:bodyPr>
          <a:lstStyle/>
          <a:p>
            <a:endParaRPr lang="en-US" sz="3600" dirty="0"/>
          </a:p>
          <a:p>
            <a:pPr algn="ctr"/>
            <a:r>
              <a:rPr lang="ar-SA" sz="3600" dirty="0">
                <a:solidFill>
                  <a:schemeClr val="accent3"/>
                </a:solidFill>
              </a:rPr>
              <a:t>المقدمة</a:t>
            </a:r>
            <a:endParaRPr lang="ar-SA" sz="3600" dirty="0"/>
          </a:p>
        </p:txBody>
      </p:sp>
      <p:sp>
        <p:nvSpPr>
          <p:cNvPr id="3" name="مستطيل 2">
            <a:extLst>
              <a:ext uri="{FF2B5EF4-FFF2-40B4-BE49-F238E27FC236}">
                <a16:creationId xmlns:a16="http://schemas.microsoft.com/office/drawing/2014/main" id="{DF2E6991-82E0-48F8-A7F0-5308FF6E07C5}"/>
              </a:ext>
            </a:extLst>
          </p:cNvPr>
          <p:cNvSpPr/>
          <p:nvPr/>
        </p:nvSpPr>
        <p:spPr>
          <a:xfrm>
            <a:off x="3048000" y="1529862"/>
            <a:ext cx="9144000" cy="5170646"/>
          </a:xfrm>
          <a:prstGeom prst="rect">
            <a:avLst/>
          </a:prstGeom>
        </p:spPr>
        <p:txBody>
          <a:bodyPr wrap="square">
            <a:spAutoFit/>
          </a:bodyPr>
          <a:lstStyle/>
          <a:p>
            <a:pPr marL="285750" indent="-285750" algn="r">
              <a:buFontTx/>
              <a:buChar char="-"/>
            </a:pPr>
            <a:r>
              <a:rPr lang="ar-SA" sz="2400" dirty="0"/>
              <a:t>تم تسميته أولاً كحقل قبل 30 عامًا. تم اقتراح العنوان "اللغويات التعليمية" من قبل برنارد </a:t>
            </a:r>
            <a:r>
              <a:rPr lang="ar-SA" sz="2400" dirty="0" err="1"/>
              <a:t>سبولسكي</a:t>
            </a:r>
            <a:r>
              <a:rPr lang="ar-SA" sz="2400" dirty="0"/>
              <a:t> في عام 1972 للقيام بمهمة أساسية تتمثل في "تقديم معلومات ذات صلة بصياغة سياسة تعليم اللغات وتنفيذها". وهو مجال دراسي يدمج أدوات البحث في اللسانيات وغيرها من التخصصات ذات الصلة في العلوم الاجتماعية من أجل التحقيق في مجموعة واسعة من القضايا المتعلقة باللغة والتعليم.</a:t>
            </a:r>
            <a:endParaRPr lang="en-US" sz="2400" dirty="0"/>
          </a:p>
          <a:p>
            <a:pPr algn="r"/>
            <a:endParaRPr lang="en-US" sz="2400" dirty="0"/>
          </a:p>
          <a:p>
            <a:pPr marL="285750" indent="-285750" algn="r">
              <a:buFontTx/>
              <a:buChar char="-"/>
            </a:pPr>
            <a:endParaRPr lang="en-US" sz="2400" dirty="0"/>
          </a:p>
          <a:p>
            <a:pPr marL="285750" indent="-285750" algn="r">
              <a:buFontTx/>
              <a:buChar char="-"/>
            </a:pPr>
            <a:r>
              <a:rPr lang="ar-SA" sz="2400" dirty="0"/>
              <a:t>- في كتابه "دليل اللغويات التربوية" ، يقول  </a:t>
            </a:r>
            <a:r>
              <a:rPr lang="ar-SA" sz="2400" dirty="0" err="1"/>
              <a:t>سبولسكي</a:t>
            </a:r>
            <a:r>
              <a:rPr lang="ar-SA" sz="2400" dirty="0"/>
              <a:t> انه اقترح لأول مرة مصطلح "اللغويات التعليمية" بسبب عدم رضاه عن الجهود المبذولة لتحديد مجال اللغويات التطبيقية وإيمانه بالاقتراب العلاقة بين البحث والنظرية والسياسة والممارسة. وأكد أنه ينبغي أن يكون انضباطاً موجهاً للمشاكل ، مع التركيز على احتياجات الممارسة والاستفادة من النظريات والمبادئ المتاحة في المجالات ذات الصلة بما في ذلك العديد من المجالات الفرعية للغة.</a:t>
            </a:r>
            <a:endParaRPr lang="en-US" sz="2400" dirty="0"/>
          </a:p>
          <a:p>
            <a:pPr marL="285750" indent="-285750" algn="r">
              <a:buFontTx/>
              <a:buChar char="-"/>
            </a:pPr>
            <a:endParaRPr lang="en-US" dirty="0"/>
          </a:p>
        </p:txBody>
      </p:sp>
    </p:spTree>
    <p:extLst>
      <p:ext uri="{BB962C8B-B14F-4D97-AF65-F5344CB8AC3E}">
        <p14:creationId xmlns:p14="http://schemas.microsoft.com/office/powerpoint/2010/main" val="3288862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7917CD7-F29D-4DA7-8C53-7AD071585D09}"/>
              </a:ext>
            </a:extLst>
          </p:cNvPr>
          <p:cNvSpPr txBox="1"/>
          <p:nvPr/>
        </p:nvSpPr>
        <p:spPr>
          <a:xfrm>
            <a:off x="61546" y="175846"/>
            <a:ext cx="12045462" cy="4862870"/>
          </a:xfrm>
          <a:prstGeom prst="rect">
            <a:avLst/>
          </a:prstGeom>
          <a:noFill/>
        </p:spPr>
        <p:txBody>
          <a:bodyPr wrap="square" rtlCol="1">
            <a:spAutoFit/>
          </a:bodyPr>
          <a:lstStyle/>
          <a:p>
            <a:pPr algn="ctr"/>
            <a:endParaRPr lang="ar-SA" dirty="0"/>
          </a:p>
          <a:p>
            <a:pPr algn="ctr"/>
            <a:r>
              <a:rPr lang="ar-SA" sz="3600" dirty="0">
                <a:solidFill>
                  <a:srgbClr val="FF0000"/>
                </a:solidFill>
              </a:rPr>
              <a:t>النظريات ذات الصلة</a:t>
            </a:r>
            <a:endParaRPr lang="en-US" sz="3600" dirty="0">
              <a:solidFill>
                <a:srgbClr val="FF0000"/>
              </a:solidFill>
            </a:endParaRPr>
          </a:p>
          <a:p>
            <a:pPr algn="ctr"/>
            <a:endParaRPr lang="ar-SA" sz="3600" dirty="0">
              <a:solidFill>
                <a:srgbClr val="FF0000"/>
              </a:solidFill>
            </a:endParaRPr>
          </a:p>
          <a:p>
            <a:pPr algn="r"/>
            <a:r>
              <a:rPr lang="ar-SA" sz="2000" dirty="0"/>
              <a:t>نظرية الخطاب / تلعب نظرية الخطاب وخصوصاً تحليل الخطاب دوراً هاماً في اللغويات التربوية. من المهم التمييز بين اللغة في التعليم واللغويات في التعليم ، بالإشارة إلى الحاجة إلى دراسة اللغة "بمفردها" كنظام للحوار ، بدلاً من معالجة اللغة على مستوى السمات السطحية المعزولة ، متجاهلاً تجريدها ، أساسها ، منظمة متسلسلة.</a:t>
            </a:r>
            <a:endParaRPr lang="en-US" sz="2000" dirty="0"/>
          </a:p>
          <a:p>
            <a:pPr algn="r"/>
            <a:endParaRPr lang="en-US" sz="2000" dirty="0"/>
          </a:p>
          <a:p>
            <a:pPr algn="r"/>
            <a:endParaRPr lang="en-US" sz="2000" dirty="0"/>
          </a:p>
          <a:p>
            <a:pPr algn="r"/>
            <a:endParaRPr lang="en-US" sz="2000" dirty="0"/>
          </a:p>
          <a:p>
            <a:pPr algn="r"/>
            <a:endParaRPr lang="ar-SA" sz="2000" dirty="0"/>
          </a:p>
          <a:p>
            <a:pPr algn="r"/>
            <a:r>
              <a:rPr lang="ar-SA" sz="2000" dirty="0"/>
              <a:t>نظرية التفاعل/</a:t>
            </a:r>
            <a:r>
              <a:rPr lang="en-US" sz="2000" dirty="0"/>
              <a:t> </a:t>
            </a:r>
            <a:r>
              <a:rPr lang="ar-SA" sz="2000" dirty="0"/>
              <a:t>- نظرية التفاعل/ تركز النظرية التأثرية على تأثير البيئة الاجتماعية التي يمكن أن تتحول فيها الكفاءة اللغوية إلى الكفاءة التواصلية من خلال التفاعل وبمساعدة المكونات غير اللفظية ، ويمكن تحقيق تعلم لغوي ذي معنى أكبر بكثير ، كما يقترحه لغويون تربويون. تجدر الإشارة إلى أن "التفاعل في الفصول الدراسية" هو جوهر أبحاث اللغويات التعليمية.</a:t>
            </a:r>
            <a:endParaRPr lang="en-US" sz="2000" dirty="0"/>
          </a:p>
          <a:p>
            <a:pPr algn="r"/>
            <a:endParaRPr lang="ar-SA" sz="2000" dirty="0"/>
          </a:p>
        </p:txBody>
      </p:sp>
    </p:spTree>
    <p:extLst>
      <p:ext uri="{BB962C8B-B14F-4D97-AF65-F5344CB8AC3E}">
        <p14:creationId xmlns:p14="http://schemas.microsoft.com/office/powerpoint/2010/main" val="3298366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F540120A-BEE8-447D-8FEB-1BE267F4EFBD}"/>
              </a:ext>
            </a:extLst>
          </p:cNvPr>
          <p:cNvSpPr/>
          <p:nvPr/>
        </p:nvSpPr>
        <p:spPr>
          <a:xfrm>
            <a:off x="0" y="70336"/>
            <a:ext cx="12192000" cy="10802957"/>
          </a:xfrm>
          <a:prstGeom prst="rect">
            <a:avLst/>
          </a:prstGeom>
        </p:spPr>
        <p:txBody>
          <a:bodyPr wrap="square">
            <a:spAutoFit/>
          </a:bodyPr>
          <a:lstStyle/>
          <a:p>
            <a:pPr algn="ctr" fontAlgn="base"/>
            <a:r>
              <a:rPr lang="ar-SA" sz="3600" dirty="0">
                <a:solidFill>
                  <a:srgbClr val="FF0000"/>
                </a:solidFill>
              </a:rPr>
              <a:t>مجالات العمل الرئيسية في اللغويات التربوية:</a:t>
            </a:r>
            <a:endParaRPr lang="en-US" sz="3600" dirty="0">
              <a:solidFill>
                <a:srgbClr val="FF0000"/>
              </a:solidFill>
            </a:endParaRPr>
          </a:p>
          <a:p>
            <a:pPr algn="r" fontAlgn="base"/>
            <a:endParaRPr lang="ar-SA" sz="3600" dirty="0">
              <a:solidFill>
                <a:srgbClr val="FF0000"/>
              </a:solidFill>
            </a:endParaRPr>
          </a:p>
          <a:p>
            <a:pPr algn="r" fontAlgn="base"/>
            <a:r>
              <a:rPr lang="ar-SA" sz="2400" dirty="0"/>
              <a:t>• استخدام اللغة في الفصول الدراسية.</a:t>
            </a:r>
          </a:p>
          <a:p>
            <a:pPr algn="r" fontAlgn="base"/>
            <a:endParaRPr lang="ar-SA" sz="2400" dirty="0"/>
          </a:p>
          <a:p>
            <a:pPr algn="r" fontAlgn="base"/>
            <a:endParaRPr lang="ar-SA" sz="2400" dirty="0"/>
          </a:p>
          <a:p>
            <a:pPr algn="r" fontAlgn="base"/>
            <a:r>
              <a:rPr lang="ar-SA" sz="2400" dirty="0"/>
              <a:t>• تنمية القراءة والكتابة.</a:t>
            </a:r>
          </a:p>
          <a:p>
            <a:pPr algn="r" fontAlgn="base"/>
            <a:r>
              <a:rPr lang="ar-SA" sz="2400" dirty="0"/>
              <a:t> </a:t>
            </a:r>
          </a:p>
          <a:p>
            <a:pPr algn="r" fontAlgn="base"/>
            <a:endParaRPr lang="ar-SA" sz="2400" dirty="0"/>
          </a:p>
          <a:p>
            <a:pPr algn="r" fontAlgn="base"/>
            <a:r>
              <a:rPr lang="ar-SA" sz="2400" dirty="0"/>
              <a:t>• تعلم اللغة.</a:t>
            </a:r>
          </a:p>
          <a:p>
            <a:pPr algn="r" fontAlgn="base"/>
            <a:r>
              <a:rPr lang="ar-SA" sz="2400" dirty="0"/>
              <a:t> </a:t>
            </a:r>
          </a:p>
          <a:p>
            <a:pPr algn="r" fontAlgn="base"/>
            <a:endParaRPr lang="ar-SA" sz="2400" dirty="0"/>
          </a:p>
          <a:p>
            <a:pPr algn="r" fontAlgn="base"/>
            <a:r>
              <a:rPr lang="ar-SA" sz="2400" dirty="0"/>
              <a:t>• تخطيط استخدام اللغة في البيئات التعليمية.</a:t>
            </a:r>
          </a:p>
          <a:p>
            <a:pPr algn="r" fontAlgn="base"/>
            <a:endParaRPr lang="ar-SA" sz="2400" dirty="0"/>
          </a:p>
          <a:p>
            <a:pPr algn="r" fontAlgn="base"/>
            <a:endParaRPr lang="ar-SA" sz="2400" dirty="0"/>
          </a:p>
          <a:p>
            <a:pPr algn="r" fontAlgn="base"/>
            <a:r>
              <a:rPr lang="ar-SA" sz="2400" dirty="0"/>
              <a:t>• تقييم المعرفة اللغوية</a:t>
            </a:r>
            <a:endParaRPr lang="en-US" sz="2400" dirty="0"/>
          </a:p>
          <a:p>
            <a:pPr algn="r" fontAlgn="base"/>
            <a:endParaRPr lang="ar-SA" sz="24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a:p>
            <a:pPr fontAlgn="base"/>
            <a:endParaRPr lang="ar-SA" sz="3600" dirty="0">
              <a:solidFill>
                <a:srgbClr val="FF0000"/>
              </a:solidFill>
            </a:endParaRPr>
          </a:p>
        </p:txBody>
      </p:sp>
    </p:spTree>
    <p:extLst>
      <p:ext uri="{BB962C8B-B14F-4D97-AF65-F5344CB8AC3E}">
        <p14:creationId xmlns:p14="http://schemas.microsoft.com/office/powerpoint/2010/main" val="3558921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B31A6A0-3393-4283-A356-2E083D213E9D}"/>
              </a:ext>
            </a:extLst>
          </p:cNvPr>
          <p:cNvSpPr txBox="1"/>
          <p:nvPr/>
        </p:nvSpPr>
        <p:spPr>
          <a:xfrm>
            <a:off x="175846" y="61546"/>
            <a:ext cx="12016154" cy="11726287"/>
          </a:xfrm>
          <a:prstGeom prst="rect">
            <a:avLst/>
          </a:prstGeom>
          <a:noFill/>
        </p:spPr>
        <p:txBody>
          <a:bodyPr wrap="square" rtlCol="1">
            <a:spAutoFit/>
          </a:bodyPr>
          <a:lstStyle/>
          <a:p>
            <a:pPr algn="ctr"/>
            <a:r>
              <a:rPr lang="en-US" sz="3600" dirty="0">
                <a:solidFill>
                  <a:srgbClr val="FF0000"/>
                </a:solidFill>
              </a:rPr>
              <a:t> </a:t>
            </a:r>
          </a:p>
          <a:p>
            <a:pPr algn="ctr"/>
            <a:r>
              <a:rPr lang="ar-SA" sz="3600" dirty="0">
                <a:solidFill>
                  <a:srgbClr val="FF0000"/>
                </a:solidFill>
              </a:rPr>
              <a:t>ميلاد وتطور اللسانيات التعليمية</a:t>
            </a:r>
          </a:p>
          <a:p>
            <a:pPr algn="r"/>
            <a:endParaRPr lang="ar-SA" sz="3600" dirty="0">
              <a:solidFill>
                <a:srgbClr val="FF0000"/>
              </a:solidFill>
            </a:endParaRPr>
          </a:p>
          <a:p>
            <a:pPr algn="r"/>
            <a:endParaRPr lang="en-US" sz="2000" dirty="0"/>
          </a:p>
          <a:p>
            <a:pPr algn="r"/>
            <a:r>
              <a:rPr lang="en-US" sz="2000" dirty="0"/>
              <a:t> </a:t>
            </a:r>
            <a:r>
              <a:rPr lang="ar-SA" sz="2000" dirty="0"/>
              <a:t>- كمجال بحث ، فإن اللغويات التعليمية صغيرة جداً. ولادتها وقعت في عام 1972 مع</a:t>
            </a:r>
          </a:p>
          <a:p>
            <a:pPr algn="r"/>
            <a:r>
              <a:rPr lang="ar-SA" sz="2000" dirty="0"/>
              <a:t>أعمال برنارد </a:t>
            </a:r>
            <a:r>
              <a:rPr lang="ar-SA" sz="2000" dirty="0" err="1"/>
              <a:t>سبولسكي</a:t>
            </a:r>
            <a:r>
              <a:rPr lang="ar-SA" sz="2000" dirty="0"/>
              <a:t> في أمريكا. كما ذكر في وقت سابق ، نمت من الانزعاج مع</a:t>
            </a:r>
          </a:p>
          <a:p>
            <a:pPr algn="r"/>
            <a:r>
              <a:rPr lang="ar-SA" sz="2000" dirty="0"/>
              <a:t>غموض مصطلح "اللغويات التطبيقية". لذلك ، فإن تاريخ اللسانيات التعليمية هو</a:t>
            </a:r>
          </a:p>
          <a:p>
            <a:pPr algn="r"/>
            <a:r>
              <a:rPr lang="ar-SA" sz="2000" dirty="0"/>
              <a:t>مرتبطة باللغويات التطبيقية.</a:t>
            </a:r>
          </a:p>
          <a:p>
            <a:pPr algn="r"/>
            <a:endParaRPr lang="en-US" sz="2000" dirty="0"/>
          </a:p>
          <a:p>
            <a:pPr algn="r"/>
            <a:r>
              <a:rPr lang="ar-SA" sz="2000" dirty="0"/>
              <a:t>شعر </a:t>
            </a:r>
            <a:r>
              <a:rPr lang="ar-SA" sz="2000" dirty="0" err="1"/>
              <a:t>سبولسكي</a:t>
            </a:r>
            <a:r>
              <a:rPr lang="ar-SA" sz="2000" dirty="0"/>
              <a:t> أن اللغويات التطبيقية بمعنى واسع تحجب العمل الذي خصص خصيصا له</a:t>
            </a:r>
          </a:p>
          <a:p>
            <a:pPr algn="r"/>
            <a:r>
              <a:rPr lang="ar-SA" sz="2000" dirty="0"/>
              <a:t>  اللغة والتعليم. كما شعر أن استخدام اللغويات التطبيقية بالمعنى الضيق للإشارة</a:t>
            </a:r>
          </a:p>
          <a:p>
            <a:pPr algn="r"/>
            <a:r>
              <a:rPr lang="ar-SA" sz="2000" dirty="0"/>
              <a:t>  لبحث تعليم اللغة فقط يحجب تعدد العمل الذي يجري القيام به داخل</a:t>
            </a:r>
          </a:p>
          <a:p>
            <a:pPr algn="r"/>
            <a:r>
              <a:rPr lang="ar-SA" sz="2000" dirty="0"/>
              <a:t>  حقل في المجالات الأخرى.</a:t>
            </a:r>
            <a:endParaRPr lang="en-US" sz="2000" dirty="0"/>
          </a:p>
          <a:p>
            <a:endParaRPr lang="en-US" sz="2000" dirty="0"/>
          </a:p>
          <a:p>
            <a:pPr algn="r"/>
            <a:r>
              <a:rPr lang="ar-SA" sz="2000" dirty="0"/>
              <a:t>في البداية ، اعتقد الناس أن هدفه هو تقديم فرع جديدة للغة التطبيقية. وكان هذا يرجع إلى حد كبير من وجهة نظر علم اللغويات التطبيقية باعتبارها مشغولة فقط باللغة والتعليم. ومع ذلك ، فقد أدرك لاحقًا أنه "حقلاً موحّدًا في إطار علم اللغويات التطبيقي الأوسع" (واليوم ، اتضح أنه حقل مستقل ، "نقطة البداية هي دائما ممارسة التعليم ، وينصب التركيز بشكل رئيسي على دور اللغة في التعلم والتعليم.</a:t>
            </a:r>
            <a:endParaRPr lang="en-US" sz="2000" dirty="0"/>
          </a:p>
          <a:p>
            <a:pPr algn="r"/>
            <a:r>
              <a:rPr lang="en-US" sz="2000" dirty="0"/>
              <a:t>   </a:t>
            </a:r>
          </a:p>
          <a:p>
            <a:pPr algn="r"/>
            <a:endParaRPr lang="en-US" sz="2000" dirty="0">
              <a:solidFill>
                <a:srgbClr val="FF0000"/>
              </a:solidFill>
            </a:endParaRPr>
          </a:p>
          <a:p>
            <a:pPr algn="r"/>
            <a:endParaRPr lang="en-US" sz="2000" dirty="0">
              <a:solidFill>
                <a:srgbClr val="FF0000"/>
              </a:solidFill>
            </a:endParaRPr>
          </a:p>
          <a:p>
            <a:pPr algn="r"/>
            <a:endParaRPr lang="ar-SA" sz="20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r>
              <a:rPr lang="en-US" sz="3600" dirty="0">
                <a:solidFill>
                  <a:srgbClr val="FF0000"/>
                </a:solidFill>
              </a:rPr>
              <a:t>              </a:t>
            </a:r>
            <a:endParaRPr lang="ar-SA" sz="3600" dirty="0">
              <a:solidFill>
                <a:srgbClr val="FF0000"/>
              </a:solidFill>
            </a:endParaRPr>
          </a:p>
        </p:txBody>
      </p:sp>
    </p:spTree>
    <p:extLst>
      <p:ext uri="{BB962C8B-B14F-4D97-AF65-F5344CB8AC3E}">
        <p14:creationId xmlns:p14="http://schemas.microsoft.com/office/powerpoint/2010/main" val="1689334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2F680A6-962C-46EF-B45A-AFDBAE836FCD}"/>
              </a:ext>
            </a:extLst>
          </p:cNvPr>
          <p:cNvSpPr txBox="1"/>
          <p:nvPr/>
        </p:nvSpPr>
        <p:spPr>
          <a:xfrm>
            <a:off x="0" y="87923"/>
            <a:ext cx="12107008" cy="8217634"/>
          </a:xfrm>
          <a:prstGeom prst="rect">
            <a:avLst/>
          </a:prstGeom>
          <a:noFill/>
        </p:spPr>
        <p:txBody>
          <a:bodyPr wrap="square" rtlCol="1">
            <a:spAutoFit/>
          </a:bodyPr>
          <a:lstStyle/>
          <a:p>
            <a:pPr algn="ctr"/>
            <a:endParaRPr lang="en-US" dirty="0"/>
          </a:p>
          <a:p>
            <a:pPr algn="ctr"/>
            <a:r>
              <a:rPr lang="ar-SA" sz="3600" dirty="0">
                <a:solidFill>
                  <a:srgbClr val="FF0000"/>
                </a:solidFill>
              </a:rPr>
              <a:t>طبيعة وتكوين اللغويات التعليمية</a:t>
            </a:r>
          </a:p>
          <a:p>
            <a:pPr algn="ctr"/>
            <a:endParaRPr lang="ar-SA" sz="3600" dirty="0">
              <a:solidFill>
                <a:srgbClr val="FF0000"/>
              </a:solidFill>
            </a:endParaRPr>
          </a:p>
          <a:p>
            <a:pPr algn="r"/>
            <a:endParaRPr lang="ar-SA" sz="2400" dirty="0">
              <a:solidFill>
                <a:srgbClr val="FF0000"/>
              </a:solidFill>
            </a:endParaRPr>
          </a:p>
          <a:p>
            <a:endParaRPr lang="en-US" sz="2400" dirty="0"/>
          </a:p>
          <a:p>
            <a:pPr algn="r"/>
            <a:r>
              <a:rPr lang="ar-SA" sz="2400" dirty="0"/>
              <a:t>- فيما يتعلق بطبيعة وتكوين اللغويات التعليمية</a:t>
            </a:r>
            <a:r>
              <a:rPr lang="en-US" sz="2400" dirty="0"/>
              <a:t> ، </a:t>
            </a:r>
            <a:r>
              <a:rPr lang="ar-SA" sz="2400" dirty="0"/>
              <a:t>يضع </a:t>
            </a:r>
            <a:r>
              <a:rPr lang="ar-SA" sz="2400" dirty="0" err="1"/>
              <a:t>سبولسكي</a:t>
            </a:r>
            <a:r>
              <a:rPr lang="ar-SA" sz="2400" dirty="0"/>
              <a:t> أن تدريس اللغة يحدث في مدرسة ويرتبط ارتباطًا وثيقًا بالعوامل الاجتماعية والاقتصادية والسياسية والنفسية. لذلك ، لن تتجاهل سياسة جيدة لتعليم اللغة أو طرق التنفيذ الفعالة اللغويات والمجالات الأخرى ذات الصلة ، ولكنها ستمثل أكثر بكثير من تطبيق اللغويات. في هذا الصدد ، تهتم اللغويات التعليمية بالطرق الديناميكية التي تربط بين النظرية ، والبحث ، والسياسة ، والممارسة ، وكل العمل المنجز تحت عنوان اللسانيات التعليمية يركز على هذه العلاقة.</a:t>
            </a:r>
            <a:endParaRPr lang="en-US" sz="2400" dirty="0"/>
          </a:p>
          <a:p>
            <a:pPr algn="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r"/>
            <a:endParaRPr lang="en-US" sz="3600" dirty="0">
              <a:solidFill>
                <a:srgbClr val="FF0000"/>
              </a:solidFill>
            </a:endParaRPr>
          </a:p>
          <a:p>
            <a:pPr algn="ctr"/>
            <a:endParaRPr lang="ar-SA" dirty="0"/>
          </a:p>
        </p:txBody>
      </p:sp>
    </p:spTree>
    <p:extLst>
      <p:ext uri="{BB962C8B-B14F-4D97-AF65-F5344CB8AC3E}">
        <p14:creationId xmlns:p14="http://schemas.microsoft.com/office/powerpoint/2010/main" val="2588187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DF49E08-B51F-490A-ACCF-9580183F0E4B}"/>
              </a:ext>
            </a:extLst>
          </p:cNvPr>
          <p:cNvSpPr txBox="1"/>
          <p:nvPr/>
        </p:nvSpPr>
        <p:spPr>
          <a:xfrm>
            <a:off x="79131" y="70338"/>
            <a:ext cx="12112869" cy="9140964"/>
          </a:xfrm>
          <a:prstGeom prst="rect">
            <a:avLst/>
          </a:prstGeom>
          <a:noFill/>
        </p:spPr>
        <p:txBody>
          <a:bodyPr wrap="square" rtlCol="1">
            <a:spAutoFit/>
          </a:bodyPr>
          <a:lstStyle/>
          <a:p>
            <a:pPr algn="ctr"/>
            <a:endParaRPr lang="en-US" dirty="0"/>
          </a:p>
          <a:p>
            <a:pPr algn="ctr"/>
            <a:r>
              <a:rPr lang="ar-SA" sz="3600" dirty="0">
                <a:solidFill>
                  <a:srgbClr val="FF0000"/>
                </a:solidFill>
              </a:rPr>
              <a:t>الحقول الفرعية للغويات التربوية</a:t>
            </a:r>
          </a:p>
          <a:p>
            <a:pPr algn="ctr"/>
            <a:endParaRPr lang="ar-SA" sz="3600" dirty="0">
              <a:solidFill>
                <a:srgbClr val="FF0000"/>
              </a:solidFill>
            </a:endParaRPr>
          </a:p>
          <a:p>
            <a:pPr algn="r"/>
            <a:r>
              <a:rPr lang="ar-SA" sz="2400" dirty="0"/>
              <a:t>لدى اللغويات التعليمية روابط وثيقة مع عدد من التخصصات التي تعتبر "الحقول الفرعية" في اللسانيات التعليمية:</a:t>
            </a:r>
            <a:endParaRPr lang="en-US" sz="2400" dirty="0"/>
          </a:p>
          <a:p>
            <a:pPr algn="r"/>
            <a:endParaRPr lang="ar-SA" sz="2400" dirty="0">
              <a:solidFill>
                <a:srgbClr val="FF0000"/>
              </a:solidFill>
            </a:endParaRPr>
          </a:p>
          <a:p>
            <a:endParaRPr lang="en-US" sz="2400" dirty="0"/>
          </a:p>
          <a:p>
            <a:pPr algn="r"/>
            <a:r>
              <a:rPr lang="ar-SA" sz="2400" dirty="0"/>
              <a:t>1.اللغويات الاجتماعية: هو دراسة تأثير أي وجميع جوانب المجتمع ، بما في ذلك المعايير الثقافية والتوقعات والسياق في طريقة استخدام اللغة. كانت المساهمة الرئيسية لعلم اللغة الاجتماعي في البيئات التعليمية هي لفت الانتباه إلى الاختلافات بين استخدام اللغة في الفصول الدراسية وفي منازل الطلاب والمجتمعات.</a:t>
            </a:r>
            <a:endParaRPr lang="en-US" sz="2400" dirty="0"/>
          </a:p>
          <a:p>
            <a:pPr marL="342900" indent="-342900" algn="r">
              <a:buAutoNum type="arabicPeriod"/>
            </a:pPr>
            <a:endParaRPr lang="en-US" sz="2400" dirty="0"/>
          </a:p>
          <a:p>
            <a:endParaRPr lang="en-US" sz="2400" dirty="0"/>
          </a:p>
          <a:p>
            <a:pPr algn="r"/>
            <a:r>
              <a:rPr lang="ar-SA" sz="2400" dirty="0"/>
              <a:t>2. اللغويات المختصة بعلم الانسان: هي دراسة العلاقات بين اللغة والثقافة ، والعلاقات بين البيولوجيا البشرية والإدراك واللغة. يدرس الإنسان من خلال اللغات التي يستخدمونها.</a:t>
            </a:r>
            <a:endParaRPr lang="en-US" sz="2400" dirty="0"/>
          </a:p>
          <a:p>
            <a:pPr algn="r"/>
            <a:endParaRPr lang="ar-SA" sz="2400" dirty="0">
              <a:solidFill>
                <a:srgbClr val="FF0000"/>
              </a:solidFill>
            </a:endParaRPr>
          </a:p>
          <a:p>
            <a:pPr algn="ctr"/>
            <a:endParaRPr lang="ar-SA" sz="3600" dirty="0">
              <a:solidFill>
                <a:srgbClr val="FF0000"/>
              </a:solidFill>
            </a:endParaRPr>
          </a:p>
          <a:p>
            <a:pPr algn="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ctr"/>
            <a:endParaRPr lang="ar-SA" sz="3600" dirty="0">
              <a:solidFill>
                <a:srgbClr val="FF0000"/>
              </a:solidFill>
            </a:endParaRPr>
          </a:p>
          <a:p>
            <a:pPr algn="r"/>
            <a:endParaRPr lang="en-US" sz="3600" dirty="0">
              <a:solidFill>
                <a:srgbClr val="FF0000"/>
              </a:solidFill>
            </a:endParaRPr>
          </a:p>
          <a:p>
            <a:pPr algn="ctr"/>
            <a:endParaRPr lang="ar-SA" dirty="0"/>
          </a:p>
        </p:txBody>
      </p:sp>
    </p:spTree>
    <p:extLst>
      <p:ext uri="{BB962C8B-B14F-4D97-AF65-F5344CB8AC3E}">
        <p14:creationId xmlns:p14="http://schemas.microsoft.com/office/powerpoint/2010/main" val="3415391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04BD9FE-7987-49E7-8BA1-3E800C73E05F}"/>
              </a:ext>
            </a:extLst>
          </p:cNvPr>
          <p:cNvSpPr txBox="1"/>
          <p:nvPr/>
        </p:nvSpPr>
        <p:spPr>
          <a:xfrm>
            <a:off x="0" y="184638"/>
            <a:ext cx="12192000" cy="5816977"/>
          </a:xfrm>
          <a:prstGeom prst="rect">
            <a:avLst/>
          </a:prstGeom>
          <a:noFill/>
        </p:spPr>
        <p:txBody>
          <a:bodyPr wrap="square" rtlCol="1">
            <a:spAutoFit/>
          </a:bodyPr>
          <a:lstStyle/>
          <a:p>
            <a:pPr algn="r"/>
            <a:endParaRPr lang="en-US" sz="2400" dirty="0"/>
          </a:p>
          <a:p>
            <a:pPr algn="r"/>
            <a:endParaRPr lang="en-US" sz="2400" dirty="0"/>
          </a:p>
          <a:p>
            <a:pPr algn="r"/>
            <a:endParaRPr lang="en-US" sz="2400" dirty="0"/>
          </a:p>
          <a:p>
            <a:pPr algn="r"/>
            <a:r>
              <a:rPr lang="ar-SA" sz="2400" dirty="0"/>
              <a:t>3. البراغماتية: هي دراسة قدرة متحدثي اللغة الطبيعية على التواصل أكثر مما هو مذكور صراحة. وتعرف القدرة على فهم معنى المتحدث المقصود الآخر الكفاءة العملية. منظور آخر للبراغماتية هو أنه يتعامل مع الطرق التي نصل بها إلى أهدافنا في التواصل.</a:t>
            </a:r>
            <a:endParaRPr lang="en-US" sz="2400" dirty="0"/>
          </a:p>
          <a:p>
            <a:pPr algn="r"/>
            <a:endParaRPr lang="en-US" sz="2400" dirty="0"/>
          </a:p>
          <a:p>
            <a:pPr algn="r"/>
            <a:endParaRPr lang="en-US" sz="2400" dirty="0"/>
          </a:p>
          <a:p>
            <a:pPr algn="r"/>
            <a:endParaRPr lang="en-US" sz="2400" dirty="0"/>
          </a:p>
          <a:p>
            <a:pPr algn="r"/>
            <a:endParaRPr lang="ar-SA" sz="2400" dirty="0"/>
          </a:p>
          <a:p>
            <a:pPr algn="r"/>
            <a:r>
              <a:rPr lang="ar-SA" sz="2400" dirty="0"/>
              <a:t> 4.تحليل الخطاب: هو مصطلح عام لعدد من الطرق لتحليل استخدام اللغة المكتوبة أو المنطوقة أو الموقعة. وقد تم تناول تحليل الخطاب في مجموعة متنوعة من تخصصات العلوم الاجتماعية مثل علم اللغة وعلم الاجتماع وعلم النفس. لديها روابط وثيقة مع اللغويات التعليمية بمعنى أن اللغة هي نظام الخطاب لذلك ، لا ينبغي أن يعامل على مستوى الميزات السطحية المعزولة.</a:t>
            </a:r>
            <a:endParaRPr lang="en-US" sz="2400" dirty="0"/>
          </a:p>
          <a:p>
            <a:pPr algn="r"/>
            <a:endParaRPr lang="en-US" dirty="0"/>
          </a:p>
          <a:p>
            <a:pPr algn="r"/>
            <a:endParaRPr lang="ar-SA" dirty="0"/>
          </a:p>
        </p:txBody>
      </p:sp>
    </p:spTree>
    <p:extLst>
      <p:ext uri="{BB962C8B-B14F-4D97-AF65-F5344CB8AC3E}">
        <p14:creationId xmlns:p14="http://schemas.microsoft.com/office/powerpoint/2010/main" val="162598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DA7EB4B2-2CA3-4AAB-BE12-25DAD956DC41}"/>
              </a:ext>
            </a:extLst>
          </p:cNvPr>
          <p:cNvSpPr txBox="1"/>
          <p:nvPr/>
        </p:nvSpPr>
        <p:spPr>
          <a:xfrm>
            <a:off x="0" y="123092"/>
            <a:ext cx="12192000" cy="7294305"/>
          </a:xfrm>
          <a:prstGeom prst="rect">
            <a:avLst/>
          </a:prstGeom>
          <a:noFill/>
        </p:spPr>
        <p:txBody>
          <a:bodyPr wrap="square" rtlCol="1">
            <a:spAutoFit/>
          </a:bodyPr>
          <a:lstStyle/>
          <a:p>
            <a:pPr algn="ctr"/>
            <a:endParaRPr lang="ar-SA" dirty="0"/>
          </a:p>
          <a:p>
            <a:pPr algn="ctr"/>
            <a:r>
              <a:rPr lang="ar-SA" sz="3600" dirty="0">
                <a:solidFill>
                  <a:srgbClr val="FF0000"/>
                </a:solidFill>
              </a:rPr>
              <a:t>المبادئ الأساسية للدراسات اللغوية التعليمية</a:t>
            </a:r>
          </a:p>
          <a:p>
            <a:pPr algn="ctr"/>
            <a:endParaRPr lang="ar-SA" sz="3600" dirty="0">
              <a:solidFill>
                <a:srgbClr val="FF0000"/>
              </a:solidFill>
            </a:endParaRPr>
          </a:p>
          <a:p>
            <a:pPr algn="r"/>
            <a:r>
              <a:rPr lang="ar-SA" sz="2400" dirty="0"/>
              <a:t>لقد نضجت اللغويات التعليمية في سبعينيات القرن العشرين من قبل </a:t>
            </a:r>
            <a:r>
              <a:rPr lang="ar-SA" sz="2400" dirty="0" err="1"/>
              <a:t>سبولسكي</a:t>
            </a:r>
            <a:r>
              <a:rPr lang="ar-SA" sz="2400" dirty="0"/>
              <a:t> ، حيث قدمت إشارات إلى عدد من التخصصات ذات الصلة. إعطاء إطار عام لممارسات تعليم اللغة الأجنبية ، يمكن تحديدها على النحو التالي:</a:t>
            </a:r>
            <a:endParaRPr lang="en-US" sz="2400" dirty="0"/>
          </a:p>
          <a:p>
            <a:pPr algn="r"/>
            <a:endParaRPr lang="en-US" sz="2400" dirty="0"/>
          </a:p>
          <a:p>
            <a:pPr algn="r"/>
            <a:r>
              <a:rPr lang="ar-SA" sz="2400" dirty="0"/>
              <a:t>. الأمية هو صلب أسس التعليم. يمكن تعريف معرفة القراءة والكتابة بأنها القدرة على تحديد وفهم وتفسير وإنشاء ونقل وحساب واستخدام المواد المطبوعة والمكتوبة المرتبطة بسياقات مختلفة. وهو يشمل سلسلة متصلة من التعلم لتمكين الفرد من تحقيق أهدافه ، وتطوير معرفته وإمكاناته ، والمشاركة الكاملة في المجتمع الأوسع. لهذا السبب ، وتشدد اللغويات التعليمية  مراعاة القراءة والكتابة بشكل أولي في كل مرحلة من مراحل العمليات التعليمية.</a:t>
            </a:r>
          </a:p>
          <a:p>
            <a:pPr algn="r"/>
            <a:endParaRPr lang="ar-SA" sz="2400" dirty="0"/>
          </a:p>
          <a:p>
            <a:pPr algn="r"/>
            <a:r>
              <a:rPr lang="ar-SA" sz="2400" dirty="0"/>
              <a:t>2. يحتاج التعليم إلى اللغويات لأن التحسن في المهارات اللغوية في الكتابة والقراءة والتحدث والاستماع لا يمكن أن يتحقق إلا من خلال المعرفة باللغة. يقر </a:t>
            </a:r>
            <a:r>
              <a:rPr lang="ar-SA" sz="2400" dirty="0" err="1"/>
              <a:t>سبولسكي</a:t>
            </a:r>
            <a:r>
              <a:rPr lang="ar-SA" sz="2400" dirty="0"/>
              <a:t> بنفسه بأن اللغويات جزء لا غنى عنه في عملية تعلم اللغة. دون معرفة اللغة نفسها ، فمن المستحيل استخدامها بشكل صحيح.</a:t>
            </a:r>
            <a:endParaRPr lang="en-US" sz="2400" dirty="0"/>
          </a:p>
          <a:p>
            <a:pPr algn="r"/>
            <a:endParaRPr lang="en-US" sz="2400" dirty="0"/>
          </a:p>
          <a:p>
            <a:endParaRPr lang="en-US" sz="2400" dirty="0"/>
          </a:p>
          <a:p>
            <a:pPr algn="r"/>
            <a:br>
              <a:rPr lang="en-US" sz="2400" dirty="0"/>
            </a:br>
            <a:endParaRPr lang="en-US" sz="2400" dirty="0">
              <a:solidFill>
                <a:srgbClr val="FF0000"/>
              </a:solidFill>
            </a:endParaRPr>
          </a:p>
          <a:p>
            <a:pPr algn="ctr"/>
            <a:endParaRPr lang="ar-SA" dirty="0"/>
          </a:p>
        </p:txBody>
      </p:sp>
    </p:spTree>
    <p:extLst>
      <p:ext uri="{BB962C8B-B14F-4D97-AF65-F5344CB8AC3E}">
        <p14:creationId xmlns:p14="http://schemas.microsoft.com/office/powerpoint/2010/main" val="33914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761F7C2-30BB-4599-AD38-E37191AD8C88}"/>
              </a:ext>
            </a:extLst>
          </p:cNvPr>
          <p:cNvSpPr txBox="1"/>
          <p:nvPr/>
        </p:nvSpPr>
        <p:spPr>
          <a:xfrm>
            <a:off x="0" y="140677"/>
            <a:ext cx="12098215" cy="2585323"/>
          </a:xfrm>
          <a:prstGeom prst="rect">
            <a:avLst/>
          </a:prstGeom>
          <a:noFill/>
        </p:spPr>
        <p:txBody>
          <a:bodyPr wrap="square" rtlCol="1">
            <a:spAutoFit/>
          </a:bodyPr>
          <a:lstStyle/>
          <a:p>
            <a:pPr algn="r"/>
            <a:endParaRPr lang="ar-SA" sz="2400" dirty="0"/>
          </a:p>
          <a:p>
            <a:pPr algn="r"/>
            <a:endParaRPr lang="ar-SA" sz="2400" dirty="0"/>
          </a:p>
          <a:p>
            <a:pPr algn="r"/>
            <a:r>
              <a:rPr lang="ar-SA" sz="2400" dirty="0"/>
              <a:t>3. يجب أن يكون استخدام اللغة الهدف في التواصل الحقيقي محط تركيز تعليم اللغات الأجنبية. لا يمكن تحقيق معرفة القراءة والكتابة باللغة الأجنبية إلا من خلال استخدام اللغة المستهدفة في جميع مراحل التعلم ، وبالتالي يجب على المعلمين خلق فرص للمتعلمين لاستخدام اللغة خارج الفصل الدراسي. خاصة في سياق تعلم اللغات الأجنبية والتدريس ، يمكن إدارة ذلك من خلال استخدام الأجهزة التكنولوجية.</a:t>
            </a:r>
            <a:endParaRPr lang="en-US" sz="2400" dirty="0"/>
          </a:p>
          <a:p>
            <a:pPr algn="r"/>
            <a:endParaRPr lang="ar-SA" dirty="0"/>
          </a:p>
        </p:txBody>
      </p:sp>
    </p:spTree>
    <p:extLst>
      <p:ext uri="{BB962C8B-B14F-4D97-AF65-F5344CB8AC3E}">
        <p14:creationId xmlns:p14="http://schemas.microsoft.com/office/powerpoint/2010/main" val="1309400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3A3F12B9-2782-4CED-9864-37D30F689D28}"/>
              </a:ext>
            </a:extLst>
          </p:cNvPr>
          <p:cNvSpPr txBox="1"/>
          <p:nvPr/>
        </p:nvSpPr>
        <p:spPr>
          <a:xfrm>
            <a:off x="0" y="211015"/>
            <a:ext cx="12080631" cy="8987076"/>
          </a:xfrm>
          <a:prstGeom prst="rect">
            <a:avLst/>
          </a:prstGeom>
          <a:noFill/>
        </p:spPr>
        <p:txBody>
          <a:bodyPr wrap="square" rtlCol="1">
            <a:spAutoFit/>
          </a:bodyPr>
          <a:lstStyle/>
          <a:p>
            <a:pPr algn="ctr"/>
            <a:r>
              <a:rPr lang="ar-SA" sz="3600" dirty="0">
                <a:solidFill>
                  <a:srgbClr val="FF0000"/>
                </a:solidFill>
              </a:rPr>
              <a:t>نقد اللغويات التعليمية</a:t>
            </a:r>
            <a:endParaRPr lang="en-US" sz="3600" dirty="0">
              <a:solidFill>
                <a:srgbClr val="FF0000"/>
              </a:solidFill>
            </a:endParaRPr>
          </a:p>
          <a:p>
            <a:endParaRPr lang="en-US" sz="2000" dirty="0"/>
          </a:p>
          <a:p>
            <a:pPr algn="r"/>
            <a:r>
              <a:rPr lang="ar-SA" sz="2400" dirty="0">
                <a:solidFill>
                  <a:srgbClr val="FF0000"/>
                </a:solidFill>
              </a:rPr>
              <a:t>مزايا اللغويات التربوية</a:t>
            </a:r>
          </a:p>
          <a:p>
            <a:pPr algn="r"/>
            <a:endParaRPr lang="en-US" sz="2400" dirty="0"/>
          </a:p>
          <a:p>
            <a:pPr algn="r"/>
            <a:r>
              <a:rPr lang="ar-SA" sz="2400" dirty="0"/>
              <a:t>• من المفهوم أن هناك حاجة لمزيد من البحث في المعتقدات الواضحة للمعلمين حول اللغة وفهمها من أجل تمكيننا من فهم الدور المركزي للمعلمين كعلم لغويين تربويين ، أي كمحلل واعي للعمليات اللغوية.</a:t>
            </a:r>
            <a:endParaRPr lang="en-US" sz="2400" dirty="0"/>
          </a:p>
          <a:p>
            <a:pPr algn="r"/>
            <a:endParaRPr lang="en-US" sz="2400" dirty="0"/>
          </a:p>
          <a:p>
            <a:pPr algn="r"/>
            <a:endParaRPr lang="en-US" sz="2400" dirty="0"/>
          </a:p>
          <a:p>
            <a:pPr algn="r"/>
            <a:r>
              <a:rPr lang="ar-SA" sz="2400" dirty="0"/>
              <a:t>• جعلت اللغويات التعليمية محاولة لمعالجة مشكلة أساسية - حاجز اللغة أمام التعليم - أي الحالة التي يكتسب فيها الطفل لغة عامية بشكل غير رسمي ويطلبها النظام التعليمي للحصول على لغة قياسية مختلفة (</a:t>
            </a:r>
            <a:r>
              <a:rPr lang="ar-SA" sz="2400" dirty="0" err="1"/>
              <a:t>سبولسكي</a:t>
            </a:r>
            <a:r>
              <a:rPr lang="ar-SA" sz="2400" dirty="0"/>
              <a:t> ، 1974 أ) ، المشكلة التي تتكرر لملايين الأطفال يومية وأسبوعية وسنوية في جميع أنحاء العالم.</a:t>
            </a:r>
            <a:endParaRPr lang="en-US" sz="2400" dirty="0"/>
          </a:p>
          <a:p>
            <a:pPr algn="r"/>
            <a:endParaRPr lang="en-US" sz="2400" dirty="0"/>
          </a:p>
          <a:p>
            <a:pPr algn="r"/>
            <a:endParaRPr lang="en-US" sz="2400" dirty="0"/>
          </a:p>
          <a:p>
            <a:pPr algn="r"/>
            <a:r>
              <a:rPr lang="ar-SA" sz="2400" dirty="0"/>
              <a:t>التعليم واللغويات بحاجة لبعضهما البعض طوال الوقت ؛ ولا سيما تدريس اللغويات للمعلمين أمر مهم حتى يتمكنوا من التعامل مع المشاكل مثل تدريس المفردات والقراءة والكتابة</a:t>
            </a:r>
            <a:endParaRPr lang="en-US" sz="2400" dirty="0"/>
          </a:p>
          <a:p>
            <a:pPr algn="r"/>
            <a:endParaRPr lang="en-US" sz="2400" dirty="0"/>
          </a:p>
          <a:p>
            <a:endParaRPr lang="en-US" sz="2400" dirty="0"/>
          </a:p>
          <a:p>
            <a:endParaRPr lang="en-US" sz="2400" dirty="0"/>
          </a:p>
          <a:p>
            <a:endParaRPr lang="en-US" sz="2400" dirty="0"/>
          </a:p>
          <a:p>
            <a:pPr algn="r"/>
            <a:endParaRPr lang="en-US" sz="2400" dirty="0"/>
          </a:p>
          <a:p>
            <a:br>
              <a:rPr lang="en-US" sz="2400" dirty="0"/>
            </a:br>
            <a:endParaRPr lang="ar-SA" sz="2400" dirty="0"/>
          </a:p>
          <a:p>
            <a:pPr algn="r"/>
            <a:r>
              <a:rPr lang="en-US" sz="2400" dirty="0"/>
              <a:t> </a:t>
            </a:r>
          </a:p>
          <a:p>
            <a:pPr algn="ctr"/>
            <a:endParaRPr lang="ar-SA" dirty="0"/>
          </a:p>
        </p:txBody>
      </p:sp>
    </p:spTree>
    <p:extLst>
      <p:ext uri="{BB962C8B-B14F-4D97-AF65-F5344CB8AC3E}">
        <p14:creationId xmlns:p14="http://schemas.microsoft.com/office/powerpoint/2010/main" val="838274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322A35E-25DA-43D1-A532-0793CE8F83BB}"/>
              </a:ext>
            </a:extLst>
          </p:cNvPr>
          <p:cNvSpPr txBox="1"/>
          <p:nvPr/>
        </p:nvSpPr>
        <p:spPr>
          <a:xfrm>
            <a:off x="0" y="114300"/>
            <a:ext cx="12098215" cy="2831544"/>
          </a:xfrm>
          <a:prstGeom prst="rect">
            <a:avLst/>
          </a:prstGeom>
          <a:noFill/>
        </p:spPr>
        <p:txBody>
          <a:bodyPr wrap="square" rtlCol="1">
            <a:spAutoFit/>
          </a:bodyPr>
          <a:lstStyle/>
          <a:p>
            <a:endParaRPr lang="ar-SA" dirty="0"/>
          </a:p>
          <a:p>
            <a:endParaRPr lang="ar-SA" dirty="0"/>
          </a:p>
          <a:p>
            <a:endParaRPr lang="ar-SA" dirty="0">
              <a:solidFill>
                <a:srgbClr val="FF0000"/>
              </a:solidFill>
            </a:endParaRPr>
          </a:p>
          <a:p>
            <a:pPr algn="r"/>
            <a:r>
              <a:rPr lang="ar-SA" dirty="0">
                <a:solidFill>
                  <a:srgbClr val="FF0000"/>
                </a:solidFill>
              </a:rPr>
              <a:t>عيوب اللسانيات التعليمية</a:t>
            </a:r>
            <a:endParaRPr lang="en-US" dirty="0">
              <a:solidFill>
                <a:srgbClr val="FF0000"/>
              </a:solidFill>
            </a:endParaRPr>
          </a:p>
          <a:p>
            <a:pPr algn="r"/>
            <a:endParaRPr lang="en-US" dirty="0">
              <a:solidFill>
                <a:srgbClr val="FF0000"/>
              </a:solidFill>
            </a:endParaRPr>
          </a:p>
          <a:p>
            <a:endParaRPr lang="en-US" sz="1600" dirty="0"/>
          </a:p>
          <a:p>
            <a:pPr algn="r"/>
            <a:r>
              <a:rPr lang="ar-SA" dirty="0"/>
              <a:t>• تشير اللغويات التطبيقية أنه لكي يكون الانضباط مستقلاً ، عليها أن تخلق مناهجها الخاصة ونظرياتها وأساليبها. لذلك ، يؤكدون أن اللغويات التعليمية لا يمكن ان يكون مجالا منفصلًا في هذا الصدد. ومع ذلك ، فإن التناقض بين اللغويات التطبيقية - التي تنظر في نفسها كحقل مستقل - ليس له أيضًا طريقته الخاصة أو نظرياته أو أساليبه التي تضعف هذه الحجة.</a:t>
            </a:r>
            <a:endParaRPr lang="en-US" dirty="0"/>
          </a:p>
          <a:p>
            <a:pPr algn="r"/>
            <a:endParaRPr lang="ar-SA" dirty="0">
              <a:solidFill>
                <a:srgbClr val="FF0000"/>
              </a:solidFill>
            </a:endParaRPr>
          </a:p>
        </p:txBody>
      </p:sp>
    </p:spTree>
    <p:extLst>
      <p:ext uri="{BB962C8B-B14F-4D97-AF65-F5344CB8AC3E}">
        <p14:creationId xmlns:p14="http://schemas.microsoft.com/office/powerpoint/2010/main" val="342210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58A95F0-E028-4405-B666-ACCBC9C6B9D6}"/>
              </a:ext>
            </a:extLst>
          </p:cNvPr>
          <p:cNvSpPr txBox="1"/>
          <p:nvPr/>
        </p:nvSpPr>
        <p:spPr>
          <a:xfrm>
            <a:off x="100584" y="155448"/>
            <a:ext cx="12091416" cy="6955750"/>
          </a:xfrm>
          <a:prstGeom prst="rect">
            <a:avLst/>
          </a:prstGeom>
          <a:noFill/>
        </p:spPr>
        <p:txBody>
          <a:bodyPr wrap="square" rtlCol="1">
            <a:spAutoFit/>
          </a:bodyPr>
          <a:lstStyle/>
          <a:p>
            <a:pPr algn="ctr"/>
            <a:r>
              <a:rPr lang="en-US" sz="3600" dirty="0">
                <a:solidFill>
                  <a:schemeClr val="accent3"/>
                </a:solidFill>
              </a:rPr>
              <a:t>References</a:t>
            </a:r>
          </a:p>
          <a:p>
            <a:endParaRPr lang="en-US" sz="2400" dirty="0">
              <a:solidFill>
                <a:schemeClr val="accent3"/>
              </a:solidFill>
            </a:endParaRPr>
          </a:p>
          <a:p>
            <a:endParaRPr lang="en-US" sz="2400" dirty="0">
              <a:solidFill>
                <a:schemeClr val="accent3"/>
              </a:solidFill>
            </a:endParaRPr>
          </a:p>
          <a:p>
            <a:endParaRPr lang="en-US" sz="2400" dirty="0">
              <a:solidFill>
                <a:schemeClr val="accent3"/>
              </a:solidFill>
            </a:endParaRPr>
          </a:p>
          <a:p>
            <a:r>
              <a:rPr lang="en-US" sz="1400" dirty="0" err="1"/>
              <a:t>Spolsky</a:t>
            </a:r>
            <a:r>
              <a:rPr lang="en-US" sz="1400" dirty="0"/>
              <a:t>, B. (1974a). Linguistics and the language barrier to education. In T.A. </a:t>
            </a:r>
            <a:r>
              <a:rPr lang="en-US" sz="1400" dirty="0" err="1"/>
              <a:t>Sebeok</a:t>
            </a:r>
            <a:br>
              <a:rPr lang="en-US" sz="1400" dirty="0"/>
            </a:br>
            <a:r>
              <a:rPr lang="en-US" sz="1400" dirty="0"/>
              <a:t>(Ed.), Current Trends in Linguistics, 12, 2027-2038. The Hague: Mouton.</a:t>
            </a:r>
          </a:p>
          <a:p>
            <a:endParaRPr lang="en-US" sz="1400" dirty="0">
              <a:solidFill>
                <a:schemeClr val="accent3"/>
              </a:solidFill>
            </a:endParaRPr>
          </a:p>
          <a:p>
            <a:r>
              <a:rPr lang="en-US" sz="1400" dirty="0" err="1"/>
              <a:t>Spolsky</a:t>
            </a:r>
            <a:r>
              <a:rPr lang="en-US" sz="1400" dirty="0"/>
              <a:t>, B. And </a:t>
            </a:r>
            <a:r>
              <a:rPr lang="en-US" sz="1400" dirty="0" err="1"/>
              <a:t>Hult</a:t>
            </a:r>
            <a:r>
              <a:rPr lang="en-US" sz="1400" dirty="0"/>
              <a:t>, F. M. (eds.). (2008). The Handbook of Educational Linguistics.</a:t>
            </a:r>
            <a:br>
              <a:rPr lang="en-US" sz="1400" dirty="0"/>
            </a:br>
            <a:r>
              <a:rPr lang="en-US" sz="1400" dirty="0"/>
              <a:t>Blackwell </a:t>
            </a:r>
            <a:r>
              <a:rPr lang="en-US" sz="1400" dirty="0" err="1"/>
              <a:t>Publishng</a:t>
            </a:r>
            <a:r>
              <a:rPr lang="en-US" sz="1400" dirty="0"/>
              <a:t>.</a:t>
            </a:r>
            <a:endParaRPr lang="en-US" sz="1400" dirty="0">
              <a:solidFill>
                <a:schemeClr val="accent3"/>
              </a:solidFill>
            </a:endParaRPr>
          </a:p>
          <a:p>
            <a:endParaRPr lang="en-US" sz="2400" dirty="0">
              <a:solidFill>
                <a:schemeClr val="accent3"/>
              </a:solidFill>
            </a:endParaRPr>
          </a:p>
          <a:p>
            <a:r>
              <a:rPr lang="en-US" sz="1400" dirty="0" err="1"/>
              <a:t>Spolsky</a:t>
            </a:r>
            <a:r>
              <a:rPr lang="en-US" sz="1400" dirty="0"/>
              <a:t>, B. (1978). Educational Linguistics: An Introduction. Rowley, Massachusetts:</a:t>
            </a:r>
            <a:br>
              <a:rPr lang="en-US" sz="1400" dirty="0"/>
            </a:br>
            <a:r>
              <a:rPr lang="en-US" sz="1400" dirty="0"/>
              <a:t>Newbury House.</a:t>
            </a:r>
          </a:p>
          <a:p>
            <a:br>
              <a:rPr lang="en-US" sz="1400" dirty="0"/>
            </a:br>
            <a:br>
              <a:rPr lang="en-US" sz="1400" dirty="0"/>
            </a:br>
            <a:r>
              <a:rPr lang="en-US" sz="1400" dirty="0" err="1"/>
              <a:t>Attardo</a:t>
            </a:r>
            <a:r>
              <a:rPr lang="en-US" sz="1400" dirty="0"/>
              <a:t>, S. and Brown, S. (2005). What’s the Use of Linguistics Pre-Service English</a:t>
            </a:r>
            <a:br>
              <a:rPr lang="en-US" sz="1400" dirty="0"/>
            </a:br>
            <a:r>
              <a:rPr lang="en-US" sz="1400" dirty="0"/>
              <a:t>Teachers’ Beliefs towards Language Use and Variation, pp. 91-100. In Applied</a:t>
            </a:r>
            <a:br>
              <a:rPr lang="en-US" sz="1400" dirty="0"/>
            </a:br>
            <a:r>
              <a:rPr lang="en-US" sz="1400" dirty="0"/>
              <a:t>Linguistics and Language Teacher Education. </a:t>
            </a:r>
            <a:r>
              <a:rPr lang="en-US" sz="1400" dirty="0" err="1"/>
              <a:t>Bartel</a:t>
            </a:r>
            <a:r>
              <a:rPr lang="en-US" sz="1400" dirty="0"/>
              <a:t>, N. (Ed.). Springer, US.</a:t>
            </a:r>
          </a:p>
          <a:p>
            <a:endParaRPr lang="en-US" sz="1200" dirty="0">
              <a:solidFill>
                <a:schemeClr val="accent3"/>
              </a:solidFill>
            </a:endParaRPr>
          </a:p>
          <a:p>
            <a:r>
              <a:rPr lang="en-US" sz="1400" dirty="0"/>
              <a:t>Hornberger, N.H and </a:t>
            </a:r>
            <a:r>
              <a:rPr lang="en-US" sz="1400" dirty="0" err="1"/>
              <a:t>Hult</a:t>
            </a:r>
            <a:r>
              <a:rPr lang="en-US" sz="1400" dirty="0"/>
              <a:t>, F.M. (2006). Educational Linguistics. In K. Brown (ed.),</a:t>
            </a:r>
            <a:br>
              <a:rPr lang="en-US" sz="1400" dirty="0"/>
            </a:br>
            <a:r>
              <a:rPr lang="en-US" sz="1400" dirty="0"/>
              <a:t>Encyclopedia of Language and Linguistics. (2nd </a:t>
            </a:r>
            <a:r>
              <a:rPr lang="en-US" sz="1400" dirty="0" err="1"/>
              <a:t>edn</a:t>
            </a:r>
            <a:r>
              <a:rPr lang="en-US" sz="1400" dirty="0"/>
              <a:t>. pp.76-81). Oxford: Elsvier.</a:t>
            </a:r>
          </a:p>
          <a:p>
            <a:endParaRPr lang="en-US" sz="1400" dirty="0">
              <a:solidFill>
                <a:schemeClr val="accent3"/>
              </a:solidFill>
            </a:endParaRPr>
          </a:p>
          <a:p>
            <a:r>
              <a:rPr lang="en-US" sz="1400" dirty="0" err="1"/>
              <a:t>Mehan</a:t>
            </a:r>
            <a:r>
              <a:rPr lang="en-US" sz="1400" dirty="0"/>
              <a:t>, H. (1979). Learning Lessons. Cambridge, MA. </a:t>
            </a:r>
            <a:r>
              <a:rPr lang="en-US" sz="1400" dirty="0" err="1"/>
              <a:t>Harward</a:t>
            </a:r>
            <a:r>
              <a:rPr lang="en-US" sz="1400" dirty="0"/>
              <a:t> University Press.</a:t>
            </a:r>
          </a:p>
          <a:p>
            <a:endParaRPr lang="en-US" sz="1400" dirty="0">
              <a:solidFill>
                <a:schemeClr val="accent3"/>
              </a:solidFill>
            </a:endParaRPr>
          </a:p>
          <a:p>
            <a:r>
              <a:rPr lang="en-US" sz="1400" dirty="0"/>
              <a:t>Stubbs, M. (1986). Educational Linguistics. New York: Basil Blackwell.</a:t>
            </a:r>
          </a:p>
          <a:p>
            <a:br>
              <a:rPr lang="en-US" sz="1400" dirty="0"/>
            </a:br>
            <a:endParaRPr lang="en-US" sz="1400" dirty="0">
              <a:solidFill>
                <a:schemeClr val="accent3"/>
              </a:solidFill>
            </a:endParaRPr>
          </a:p>
          <a:p>
            <a:endParaRPr lang="en-US" sz="1400" dirty="0">
              <a:solidFill>
                <a:schemeClr val="accent3"/>
              </a:solidFill>
            </a:endParaRPr>
          </a:p>
        </p:txBody>
      </p:sp>
    </p:spTree>
    <p:extLst>
      <p:ext uri="{BB962C8B-B14F-4D97-AF65-F5344CB8AC3E}">
        <p14:creationId xmlns:p14="http://schemas.microsoft.com/office/powerpoint/2010/main" val="917086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61AC0B6-6E6A-47B2-BAE3-A137B5A4C9B6}"/>
              </a:ext>
            </a:extLst>
          </p:cNvPr>
          <p:cNvSpPr txBox="1"/>
          <p:nvPr/>
        </p:nvSpPr>
        <p:spPr>
          <a:xfrm>
            <a:off x="0" y="202226"/>
            <a:ext cx="12192000" cy="7355860"/>
          </a:xfrm>
          <a:prstGeom prst="rect">
            <a:avLst/>
          </a:prstGeom>
          <a:noFill/>
        </p:spPr>
        <p:txBody>
          <a:bodyPr wrap="square" rtlCol="1">
            <a:spAutoFit/>
          </a:bodyPr>
          <a:lstStyle/>
          <a:p>
            <a:pPr algn="ctr"/>
            <a:endParaRPr lang="en-US" sz="3200" dirty="0"/>
          </a:p>
          <a:p>
            <a:pPr algn="ctr"/>
            <a:endParaRPr lang="en-US" sz="3200" dirty="0"/>
          </a:p>
          <a:p>
            <a:pPr algn="ctr"/>
            <a:endParaRPr lang="en-US" sz="3200" dirty="0"/>
          </a:p>
          <a:p>
            <a:pPr algn="ctr"/>
            <a:endParaRPr lang="en-US" sz="3200" dirty="0"/>
          </a:p>
          <a:p>
            <a:pPr algn="ctr"/>
            <a:r>
              <a:rPr lang="en-US" sz="6000" b="1" dirty="0">
                <a:solidFill>
                  <a:schemeClr val="accent1"/>
                </a:solidFill>
              </a:rPr>
              <a:t>Thank you !</a:t>
            </a:r>
          </a:p>
          <a:p>
            <a:pPr algn="ctr"/>
            <a:endParaRPr lang="en-US" sz="6000" b="1" dirty="0">
              <a:solidFill>
                <a:schemeClr val="accent1"/>
              </a:solidFill>
            </a:endParaRPr>
          </a:p>
          <a:p>
            <a:pPr algn="ctr"/>
            <a:endParaRPr lang="en-US" sz="3200" dirty="0"/>
          </a:p>
          <a:p>
            <a:pPr algn="ctr"/>
            <a:endParaRPr lang="en-US" sz="3200" dirty="0"/>
          </a:p>
          <a:p>
            <a:pPr algn="ctr"/>
            <a:endParaRPr lang="en-US" sz="3200" dirty="0"/>
          </a:p>
          <a:p>
            <a:pPr algn="ctr"/>
            <a:endParaRPr lang="en-US" sz="3200" dirty="0"/>
          </a:p>
          <a:p>
            <a:pPr algn="ctr"/>
            <a:endParaRPr lang="en-US" sz="3200" dirty="0"/>
          </a:p>
          <a:p>
            <a:pPr algn="ctr"/>
            <a:endParaRPr lang="en-US" sz="3200" dirty="0"/>
          </a:p>
          <a:p>
            <a:pPr algn="ctr"/>
            <a:endParaRPr lang="ar-SA" sz="3200" dirty="0"/>
          </a:p>
        </p:txBody>
      </p:sp>
    </p:spTree>
    <p:extLst>
      <p:ext uri="{BB962C8B-B14F-4D97-AF65-F5344CB8AC3E}">
        <p14:creationId xmlns:p14="http://schemas.microsoft.com/office/powerpoint/2010/main" val="2542047808"/>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15932</TotalTime>
  <Words>2155</Words>
  <Application>Microsoft Office PowerPoint</Application>
  <PresentationFormat>شاشة عريضة</PresentationFormat>
  <Paragraphs>403</Paragraphs>
  <Slides>27</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27</vt:i4>
      </vt:variant>
    </vt:vector>
  </HeadingPairs>
  <TitlesOfParts>
    <vt:vector size="32" baseType="lpstr">
      <vt:lpstr>Arial</vt:lpstr>
      <vt:lpstr>Calibri</vt:lpstr>
      <vt:lpstr>Calibri Light</vt:lpstr>
      <vt:lpstr>Times New Roman</vt:lpstr>
      <vt:lpstr>أثر رجعي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rayan alzahrani</dc:creator>
  <cp:lastModifiedBy>rayan alzahrani</cp:lastModifiedBy>
  <cp:revision>83</cp:revision>
  <dcterms:created xsi:type="dcterms:W3CDTF">2018-10-10T20:02:00Z</dcterms:created>
  <dcterms:modified xsi:type="dcterms:W3CDTF">2019-03-10T03:11:00Z</dcterms:modified>
</cp:coreProperties>
</file>